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1746" r:id="rId3"/>
    <p:sldId id="258" r:id="rId4"/>
    <p:sldId id="260" r:id="rId5"/>
    <p:sldId id="815" r:id="rId6"/>
    <p:sldId id="1732" r:id="rId7"/>
    <p:sldId id="1731" r:id="rId8"/>
    <p:sldId id="1758" r:id="rId9"/>
    <p:sldId id="1740" r:id="rId10"/>
    <p:sldId id="1737" r:id="rId11"/>
    <p:sldId id="1739" r:id="rId12"/>
    <p:sldId id="1738" r:id="rId13"/>
    <p:sldId id="1741" r:id="rId14"/>
    <p:sldId id="1742" r:id="rId15"/>
    <p:sldId id="1743" r:id="rId16"/>
    <p:sldId id="1745" r:id="rId17"/>
    <p:sldId id="1744" r:id="rId18"/>
    <p:sldId id="1747" r:id="rId19"/>
    <p:sldId id="1748" r:id="rId20"/>
    <p:sldId id="1750" r:id="rId21"/>
    <p:sldId id="1749" r:id="rId22"/>
    <p:sldId id="1751" r:id="rId23"/>
    <p:sldId id="1752" r:id="rId24"/>
    <p:sldId id="1756" r:id="rId25"/>
    <p:sldId id="1753" r:id="rId26"/>
    <p:sldId id="1754" r:id="rId27"/>
    <p:sldId id="1755" r:id="rId28"/>
    <p:sldId id="1757" r:id="rId29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uaWang" initials="H" lastIdx="5" clrIdx="0"/>
  <p:cmAuthor id="1" name="Taiyun" initials="T" lastIdx="1" clrIdx="1">
    <p:extLst>
      <p:ext uri="{19B8F6BF-5375-455C-9EA6-DF929625EA0E}">
        <p15:presenceInfo xmlns:p15="http://schemas.microsoft.com/office/powerpoint/2012/main" userId="Taiyu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DBFF"/>
    <a:srgbClr val="0099FF"/>
    <a:srgbClr val="008000"/>
    <a:srgbClr val="006600"/>
    <a:srgbClr val="0000FF"/>
    <a:srgbClr val="5BD4FF"/>
    <a:srgbClr val="FF3300"/>
    <a:srgbClr val="33CAFF"/>
    <a:srgbClr val="66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95642" autoAdjust="0"/>
  </p:normalViewPr>
  <p:slideViewPr>
    <p:cSldViewPr>
      <p:cViewPr varScale="1">
        <p:scale>
          <a:sx n="78" d="100"/>
          <a:sy n="78" d="100"/>
        </p:scale>
        <p:origin x="1037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973" y="5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t" anchorCtr="0" compatLnSpc="1">
            <a:prstTxWarp prst="textNoShape">
              <a:avLst/>
            </a:prstTxWarp>
          </a:bodyPr>
          <a:lstStyle>
            <a:lvl1pPr defTabSz="966305">
              <a:defRPr sz="120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2963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t" anchorCtr="0" compatLnSpc="1">
            <a:prstTxWarp prst="textNoShape">
              <a:avLst/>
            </a:prstTxWarp>
          </a:bodyPr>
          <a:lstStyle>
            <a:lvl1pPr algn="r" defTabSz="966305">
              <a:defRPr sz="120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5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b" anchorCtr="0" compatLnSpc="1">
            <a:prstTxWarp prst="textNoShape">
              <a:avLst/>
            </a:prstTxWarp>
          </a:bodyPr>
          <a:lstStyle>
            <a:lvl1pPr defTabSz="966305">
              <a:defRPr sz="120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5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2963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2" tIns="48312" rIns="96622" bIns="48312" numCol="1" anchor="b" anchorCtr="0" compatLnSpc="1">
            <a:prstTxWarp prst="textNoShape">
              <a:avLst/>
            </a:prstTxWarp>
          </a:bodyPr>
          <a:lstStyle>
            <a:lvl1pPr algn="r" defTabSz="966305">
              <a:defRPr sz="120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353785F7-6B93-4A0F-97AC-7645D9C00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67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1T02:08:22.2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7898 57 24575,'0'691'0,"0"-690"0,1-1 0,-1 1 0,0-1 0,0 1 0,0-1 0,0 1 0,0-1 0,0 1 0,0 0 0,0-1 0,0 1 0,0-1 0,0 1 0,0-1 0,0 1 0,0 0 0,-1-1 0,1 1 0,0-1 0,0 1 0,-1-1 0,1 1 0,0-1 0,-1 0 0,1 1 0,0-1 0,-1 1 0,1-1 0,-1 0 0,1 1 0,0-1 0,-1 0 0,1 1 0,-1-1 0,1 0 0,-1 0 0,0 1 0,1-1 0,-1 0 0,1 0 0,-1 0 0,0 0 0,-25-16 0,-20-37 0,19 17 0,-2 2 0,-42-39 0,39 47 0,-59-38 0,-11-6 0,86 57 0,-3-2 0,1-1 0,0 0 0,-16-20 0,30 31 0,1 1 0,-1-1 0,1 1 0,-1 0 0,0 1 0,-1-1 0,1 1 0,-1 0 0,1 0 0,-1 0 0,0 0 0,-8-2 0,12 5 0,1 0 0,-1 0 0,0 1 0,0-1 0,1 0 0,-1 1 0,0-1 0,0 0 0,1 1 0,-1-1 0,0 1 0,1-1 0,-1 1 0,1-1 0,-1 1 0,0-1 0,1 1 0,-1 0 0,1-1 0,0 1 0,-1 0 0,1 0 0,0-1 0,-1 1 0,1 0 0,0 0 0,0-1 0,-1 1 0,1 0 0,0 0 0,0 0 0,0-1 0,0 1 0,0 0 0,0 0 0,0 0 0,1-1 0,-1 1 0,0 0 0,0 0 0,1 1 0,7 35 0,26 119 0,-10-39 0,0 30 0,-21-138 0,-2 0 0,0 0 0,0 1 0,0-1 0,-1 0 0,-2 12 0,2-20 0,0 1 0,0-1 0,-1 0 0,1 0 0,0 0 0,-1 0 0,1 1 0,-1-1 0,1 0 0,-1 0 0,1 0 0,-1 0 0,0 0 0,0 0 0,1 0 0,-1 0 0,0-1 0,0 1 0,0 0 0,0 0 0,-2 0 0,1 0 0,0-1 0,1 0 0,-1 0 0,0 0 0,0 0 0,0-1 0,0 1 0,1 0 0,-1-1 0,0 0 0,0 1 0,1-1 0,-1 0 0,0 0 0,1 1 0,-1-1 0,1-1 0,-1 1 0,-1-2 0,-58-46 0,40 31 0,-1 1 0,-38-23 0,-69-39 0,-57-29 0,118 80 0,-136-38 0,2 2 0,176 52 0,1-1 0,1-2 0,-40-29 0,-2-1 0,30 13 0,33 28 0,0 0 0,-1 0 0,1 1 0,-1-1 0,0 1 0,1 0 0,-1 0 0,-1 1 0,1-1 0,0 1 0,-1 0 0,1 0 0,-1 0 0,0 0 0,1 1 0,-10-1 0,13 2 0,-1 0 0,0 1 0,1-1 0,-1 1 0,1-1 0,-1 1 0,1 0 0,0 0 0,-1 0 0,1 0 0,0 0 0,-1 0 0,1 0 0,0 0 0,0 0 0,0 1 0,0-1 0,0 0 0,0 1 0,0-1 0,1 1 0,-1-1 0,0 1 0,1-1 0,-1 1 0,1-1 0,0 1 0,0-1 0,-1 1 0,1 2 0,-2 58 0,2-51 0,0 137 0,5 115 0,3-214 0,1 9 0,-9-57 0,0 0 0,0 0 0,0 0 0,0 0 0,0 0 0,0 0 0,-1 0 0,1 0 0,0 0 0,0 0 0,-1 0 0,1 0 0,-1 0 0,1 0 0,-1-1 0,1 1 0,-1 0 0,1 0 0,-1 0 0,0-1 0,1 1 0,-1 0 0,0-1 0,0 1 0,0-1 0,1 1 0,-1-1 0,0 1 0,-1-1 0,-1 1 0,1-1 0,-1 1 0,1-1 0,-1 0 0,1 0 0,-1-1 0,0 1 0,1 0 0,-1-1 0,1 0 0,-3 0 0,-10-5 0,1 0 0,-24-15 0,34 19 0,-252-162 0,135 84 0,99 65 0,1-2 0,-23-23 0,26 22 0,-2 1 0,-31-22 0,20 19 0,-3 0 0,0-2 0,2-2 0,-53-49 0,70 61 0,0 0 0,0 2 0,-1-1 0,0 2 0,-1 0 0,0 1 0,-25-8 0,41 15 0,0 1 0,0-1 0,0 1 0,0 0 0,0 0 0,0-1 0,0 1 0,1 0 0,-1 0 0,0 0 0,0 0 0,0 0 0,0 1 0,0-1 0,0 0 0,0 0 0,0 0 0,0 1 0,0-1 0,0 1 0,0-1 0,0 1 0,0-1 0,1 1 0,-1-1 0,0 1 0,-1 1 0,0 0 0,1 1 0,-1-1 0,1 1 0,0-1 0,0 1 0,0-1 0,0 1 0,0 0 0,1 0 0,-1 3 0,-1 10 0,1 1 0,2 29 0,-1-36 0,4 416 0,-3-412 0,0 0 0,1 1 0,7 19 0,-6-25 0,-1 0 0,0 0 0,0 0 0,-1 1 0,0-1 0,0 0 0,-1 1 0,0-1 0,-1 1 0,-2 10 0,3-19 0,-1-1 0,1 1 0,0 0 0,-1-1 0,1 1 0,-1 0 0,1-1 0,-1 1 0,1-1 0,-1 1 0,1-1 0,-1 1 0,1-1 0,-1 1 0,0-1 0,1 1 0,-1-1 0,0 0 0,1 1 0,-1-1 0,0 0 0,0 0 0,1 0 0,-1 1 0,0-1 0,0 0 0,1 0 0,-1 0 0,0 0 0,0 0 0,1-1 0,-1 1 0,0 0 0,0 0 0,1 0 0,-1-1 0,0 1 0,1 0 0,-1-1 0,0 1 0,1 0 0,-2-2 0,-33-21 0,30 20 0,-348-250 0,325 232 0,-40-38 0,49 40 0,-2 1 0,0 1 0,-44-27 0,-32-14 0,-41-21 0,79 57 0,46 18 0,0 0 0,0-2 0,0 1 0,0-2 0,-12-8 0,2 0 0,-1 1 0,-1 0 0,0 2 0,-1 1 0,0 1 0,-52-12 0,76 22 0,0-1 0,1 1 0,-1 0 0,0 0 0,0 0 0,0 0 0,0 0 0,0 0 0,0 1 0,1-1 0,-1 1 0,0-1 0,0 1 0,0 0 0,1 0 0,-1-1 0,0 1 0,1 0 0,-1 1 0,1-1 0,-1 0 0,1 0 0,0 1 0,-1-1 0,1 0 0,0 1 0,0-1 0,0 1 0,0 0 0,0-1 0,0 1 0,1 0 0,-1 0 0,0-1 0,1 1 0,0 0 0,-1 0 0,1 0 0,0 3 0,-2 10 0,1 0 0,0 0 0,4 29 0,-2-34 0,25 176 0,-15-124 0,-3 0 0,1 69 0,1-67 0,-7-55 0,-1 0 0,0 0 0,-1 0 0,0 0 0,0 0 0,-2 10 0,1-18 0,0 0 0,0-1 0,0 1 0,-1-1 0,1 1 0,0-1 0,-1 1 0,1-1 0,0 1 0,-1-1 0,1 0 0,-1 1 0,1-1 0,-1 0 0,1 1 0,-1-1 0,1 0 0,-1 1 0,1-1 0,-1 0 0,1 0 0,-1 0 0,1 1 0,-1-1 0,0 0 0,1 0 0,-1 0 0,1 0 0,-1 0 0,0 0 0,1 0 0,-1 0 0,1 0 0,-1-1 0,1 1 0,-1 0 0,0 0 0,1 0 0,-1-1 0,1 1 0,-1 0 0,1-1 0,-1 1 0,1 0 0,-1-1 0,-29-16 0,28 15 0,-140-83 0,-3 7 0,-196-76 0,308 139 0,1-1 0,1-2 0,-51-38 0,-74-76 0,107 87 0,-96-90 0,142 131 0,0 1 0,0 0 0,-1 0 0,0 0 0,1 0 0,-1 1 0,0 0 0,0-1 0,-1 1 0,1 1 0,0-1 0,-6-1 0,8 3 0,1 0 0,-1 0 0,1 0 0,-1 0 0,1 0 0,-1 1 0,1-1 0,0 0 0,-1 1 0,1-1 0,-1 1 0,1-1 0,0 1 0,0 0 0,-1 0 0,1 0 0,0-1 0,0 1 0,0 0 0,0 0 0,0 0 0,0 1 0,0-1 0,0 0 0,0 0 0,0 1 0,1-1 0,-1 0 0,1 1 0,-1-1 0,1 0 0,-1 1 0,1-1 0,0 1 0,-1-1 0,1 1 0,0-1 0,0 1 0,1 1 0,-6 61 0,6 111 0,2-54 0,-1-93 0,9 55 0,-6-54 0,3 51 0,-8-60 0,0 0 0,1 0 0,2 0 0,7 32 0,-10-51 0,1-1 0,-1 0 0,0 1 0,0-1 0,1 1 0,-1-1 0,0 1 0,0-1 0,0 1 0,0-1 0,0 1 0,0-1 0,0 1 0,0-1 0,0 1 0,0-1 0,0 1 0,0-1 0,0 1 0,0-1 0,0 1 0,0-1 0,0 1 0,-1-1 0,1 1 0,0-1 0,0 1 0,-1-1 0,1 0 0,0 1 0,-1-1 0,1 0 0,0 1 0,-1-1 0,1 0 0,0 1 0,-2 0 0,-19-6 0,-23-22 0,-71-69 0,18 14 0,20 23 0,-2 3 0,-2 3 0,-90-42 0,-45-17 0,158 80 0,1-2 0,2-2 0,1-3 0,-49-47 0,103 85 0,-1 0 0,0 0 0,1 1 0,-1-1 0,0 0 0,0 0 0,1 1 0,-1-1 0,0 0 0,0 1 0,0-1 0,0 1 0,0-1 0,0 1 0,0 0 0,0-1 0,0 1 0,0 0 0,0 0 0,0-1 0,0 1 0,-1 0 0,1 0 0,0 0 0,0 0 0,0 1 0,0-1 0,-1 0 0,1 2 0,-1-1 0,1 0 0,0 0 0,0 1 0,0-1 0,0 1 0,0-1 0,1 1 0,-1-1 0,0 1 0,1-1 0,-1 1 0,1 0 0,-1-1 0,1 1 0,0 2 0,-2 14 0,1 1 0,2 30 0,-1-37 0,14 129 0,0 9 0,-12-110 0,8 46 0,-4-48 0,1 55 0,-7-73 0,1-13 0,-1-1 0,0 1 0,0 0 0,0-1 0,-1 1 0,-2 8 0,2-14 0,1 0 0,-1 0 0,1 0 0,-1 0 0,0 0 0,1 0 0,-1 0 0,0 0 0,0-1 0,0 1 0,1 0 0,-1 0 0,0-1 0,0 1 0,0-1 0,0 1 0,0-1 0,0 1 0,0-1 0,-1 0 0,1 1 0,0-1 0,0 0 0,0 0 0,0 0 0,0 0 0,0 0 0,-1 0 0,1 0 0,0 0 0,0 0 0,0-1 0,0 1 0,0 0 0,0-1 0,0 1 0,0-1 0,0 1 0,0-1 0,0 1 0,0-1 0,-1-1 0,-29-15 0,0-1 0,2-1 0,-51-44 0,41 31 0,-44-28 0,-343-190 0,-20 40 0,437 206 0,-23-4 0,31 8 0,1 1 0,-1-1 0,0 0 0,0 1 0,0-1 0,0 1 0,1 0 0,-1-1 0,0 1 0,0 0 0,1-1 0,-1 1 0,0 0 0,1 0 0,-1-1 0,1 1 0,-1 0 0,1 0 0,0 0 0,-1 0 0,1 0 0,0 0 0,-1 0 0,1 0 0,0 0 0,0 0 0,0 0 0,0 0 0,0 0 0,0 0 0,0 0 0,1 1 0,6 197 0,4-123 83,2 21-1531,-12-76-5378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1T02:08:25.5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7898 57 24575,'0'691'0,"0"-690"0,1-1 0,-1 1 0,0-1 0,0 1 0,0-1 0,0 1 0,0-1 0,0 1 0,0 0 0,0-1 0,0 1 0,0-1 0,0 1 0,0-1 0,0 1 0,0 0 0,-1-1 0,1 1 0,0-1 0,0 1 0,-1-1 0,1 1 0,0-1 0,-1 0 0,1 1 0,0-1 0,-1 1 0,1-1 0,-1 0 0,1 1 0,0-1 0,-1 0 0,1 1 0,-1-1 0,1 0 0,-1 0 0,0 1 0,1-1 0,-1 0 0,1 0 0,-1 0 0,0 0 0,-25-16 0,-20-37 0,19 17 0,-2 2 0,-42-39 0,39 47 0,-59-38 0,-11-6 0,86 57 0,-3-2 0,1-1 0,0 0 0,-16-20 0,30 31 0,1 1 0,-1-1 0,1 1 0,-1 0 0,0 1 0,-1-1 0,1 1 0,-1 0 0,1 0 0,-1 0 0,0 0 0,-8-2 0,12 5 0,1 0 0,-1 0 0,0 1 0,0-1 0,1 0 0,-1 1 0,0-1 0,0 0 0,1 1 0,-1-1 0,0 1 0,1-1 0,-1 1 0,1-1 0,-1 1 0,0-1 0,1 1 0,-1 0 0,1-1 0,0 1 0,-1 0 0,1 0 0,0-1 0,-1 1 0,1 0 0,0 0 0,0-1 0,-1 1 0,1 0 0,0 0 0,0 0 0,0-1 0,0 1 0,0 0 0,0 0 0,0 0 0,1-1 0,-1 1 0,0 0 0,0 0 0,1 1 0,7 35 0,26 119 0,-10-39 0,0 30 0,-21-138 0,-2 0 0,0 0 0,0 1 0,0-1 0,-1 0 0,-2 12 0,2-20 0,0 1 0,0-1 0,-1 0 0,1 0 0,0 0 0,-1 0 0,1 1 0,-1-1 0,1 0 0,-1 0 0,1 0 0,-1 0 0,0 0 0,0 0 0,1 0 0,-1 0 0,0-1 0,0 1 0,0 0 0,0 0 0,-2 0 0,1 0 0,0-1 0,1 0 0,-1 0 0,0 0 0,0 0 0,0-1 0,0 1 0,1 0 0,-1-1 0,0 0 0,0 1 0,1-1 0,-1 0 0,0 0 0,1 1 0,-1-1 0,1-1 0,-1 1 0,-1-2 0,-58-46 0,40 31 0,-1 1 0,-38-23 0,-69-39 0,-57-29 0,118 80 0,-136-38 0,2 2 0,176 52 0,1-1 0,1-2 0,-40-29 0,-2-1 0,30 13 0,33 28 0,0 0 0,-1 0 0,1 1 0,-1-1 0,0 1 0,1 0 0,-1 0 0,-1 1 0,1-1 0,0 1 0,-1 0 0,1 0 0,-1 0 0,0 0 0,1 1 0,-10-1 0,13 2 0,-1 0 0,0 1 0,1-1 0,-1 1 0,1-1 0,-1 1 0,1 0 0,0 0 0,-1 0 0,1 0 0,0 0 0,-1 0 0,1 0 0,0 0 0,0 0 0,0 1 0,0-1 0,0 0 0,0 1 0,0-1 0,1 1 0,-1-1 0,0 1 0,1-1 0,-1 1 0,1-1 0,0 1 0,0-1 0,-1 1 0,1 2 0,-2 58 0,2-51 0,0 137 0,5 115 0,3-214 0,1 9 0,-9-57 0,0 0 0,0 0 0,0 0 0,0 0 0,0 0 0,0 0 0,-1 0 0,1 0 0,0 0 0,0 0 0,-1 0 0,1 0 0,-1 0 0,1 0 0,-1-1 0,1 1 0,-1 0 0,1 0 0,-1 0 0,0-1 0,1 1 0,-1 0 0,0-1 0,0 1 0,0-1 0,1 1 0,-1-1 0,0 1 0,-1-1 0,-1 1 0,1-1 0,-1 1 0,1-1 0,-1 0 0,1 0 0,-1-1 0,0 1 0,1 0 0,-1-1 0,1 0 0,-3 0 0,-10-5 0,1 0 0,-24-15 0,34 19 0,-252-162 0,135 84 0,99 65 0,1-2 0,-23-23 0,26 22 0,-2 1 0,-31-22 0,20 19 0,-3 0 0,0-2 0,2-2 0,-53-49 0,70 61 0,0 0 0,0 2 0,-1-1 0,0 2 0,-1 0 0,0 1 0,-25-8 0,41 15 0,0 1 0,0-1 0,0 1 0,0 0 0,0 0 0,0-1 0,0 1 0,1 0 0,-1 0 0,0 0 0,0 0 0,0 0 0,0 1 0,0-1 0,0 0 0,0 0 0,0 0 0,0 1 0,0-1 0,0 1 0,0-1 0,0 1 0,0-1 0,1 1 0,-1-1 0,0 1 0,-1 1 0,0 0 0,1 1 0,-1-1 0,1 1 0,0-1 0,0 1 0,0-1 0,0 1 0,0 0 0,1 0 0,-1 3 0,-1 10 0,1 1 0,2 29 0,-1-36 0,4 416 0,-3-412 0,0 0 0,1 1 0,7 19 0,-6-25 0,-1 0 0,0 0 0,0 0 0,-1 1 0,0-1 0,0 0 0,-1 1 0,0-1 0,-1 1 0,-2 10 0,3-19 0,-1-1 0,1 1 0,0 0 0,-1-1 0,1 1 0,-1 0 0,1-1 0,-1 1 0,1-1 0,-1 1 0,1-1 0,-1 1 0,1-1 0,-1 1 0,0-1 0,1 1 0,-1-1 0,0 0 0,1 1 0,-1-1 0,0 0 0,0 0 0,1 0 0,-1 1 0,0-1 0,0 0 0,1 0 0,-1 0 0,0 0 0,0 0 0,1-1 0,-1 1 0,0 0 0,0 0 0,1 0 0,-1-1 0,0 1 0,1 0 0,-1-1 0,0 1 0,1 0 0,-2-2 0,-33-21 0,30 20 0,-348-250 0,325 232 0,-40-38 0,49 40 0,-2 1 0,0 1 0,-44-27 0,-32-14 0,-41-21 0,79 57 0,46 18 0,0 0 0,0-2 0,0 1 0,0-2 0,-12-8 0,2 0 0,-1 1 0,-1 0 0,0 2 0,-1 1 0,0 1 0,-52-12 0,76 22 0,0-1 0,1 1 0,-1 0 0,0 0 0,0 0 0,0 0 0,0 0 0,0 0 0,0 1 0,1-1 0,-1 1 0,0-1 0,0 1 0,0 0 0,1 0 0,-1-1 0,0 1 0,1 0 0,-1 1 0,1-1 0,-1 0 0,1 0 0,0 1 0,-1-1 0,1 0 0,0 1 0,0-1 0,0 1 0,0 0 0,0-1 0,0 1 0,1 0 0,-1 0 0,0-1 0,1 1 0,0 0 0,-1 0 0,1 0 0,0 3 0,-2 10 0,1 0 0,0 0 0,4 29 0,-2-34 0,25 176 0,-15-124 0,-3 0 0,1 69 0,1-67 0,-7-55 0,-1 0 0,0 0 0,-1 0 0,0 0 0,0 0 0,-2 10 0,1-18 0,0 0 0,0-1 0,0 1 0,-1-1 0,1 1 0,0-1 0,-1 1 0,1-1 0,0 1 0,-1-1 0,1 0 0,-1 1 0,1-1 0,-1 0 0,1 1 0,-1-1 0,1 0 0,-1 1 0,1-1 0,-1 0 0,1 0 0,-1 0 0,1 1 0,-1-1 0,0 0 0,1 0 0,-1 0 0,1 0 0,-1 0 0,0 0 0,1 0 0,-1 0 0,1 0 0,-1-1 0,1 1 0,-1 0 0,0 0 0,1 0 0,-1-1 0,1 1 0,-1 0 0,1-1 0,-1 1 0,1 0 0,-1-1 0,-29-16 0,28 15 0,-140-83 0,-3 7 0,-196-76 0,308 139 0,1-1 0,1-2 0,-51-38 0,-74-76 0,107 87 0,-96-90 0,142 131 0,0 1 0,0 0 0,-1 0 0,0 0 0,1 0 0,-1 1 0,0 0 0,0-1 0,-1 1 0,1 1 0,0-1 0,-6-1 0,8 3 0,1 0 0,-1 0 0,1 0 0,-1 0 0,1 0 0,-1 1 0,1-1 0,0 0 0,-1 1 0,1-1 0,-1 1 0,1-1 0,0 1 0,0 0 0,-1 0 0,1 0 0,0-1 0,0 1 0,0 0 0,0 0 0,0 0 0,0 1 0,0-1 0,0 0 0,0 0 0,0 1 0,1-1 0,-1 0 0,1 1 0,-1-1 0,1 0 0,-1 1 0,1-1 0,0 1 0,-1-1 0,1 1 0,0-1 0,0 1 0,1 1 0,-6 61 0,6 111 0,2-54 0,-1-93 0,9 55 0,-6-54 0,3 51 0,-8-60 0,0 0 0,1 0 0,2 0 0,7 32 0,-10-51 0,1-1 0,-1 0 0,0 1 0,0-1 0,1 1 0,-1-1 0,0 1 0,0-1 0,0 1 0,0-1 0,0 1 0,0-1 0,0 1 0,0-1 0,0 1 0,0-1 0,0 1 0,0-1 0,0 1 0,0-1 0,0 1 0,0-1 0,0 1 0,-1-1 0,1 1 0,0-1 0,0 1 0,-1-1 0,1 0 0,0 1 0,-1-1 0,1 0 0,0 1 0,-1-1 0,1 0 0,0 1 0,-2 0 0,-19-6 0,-23-22 0,-71-69 0,18 14 0,20 23 0,-2 3 0,-2 3 0,-90-42 0,-45-17 0,158 80 0,1-2 0,2-2 0,1-3 0,-49-47 0,103 85 0,-1 0 0,0 0 0,1 1 0,-1-1 0,0 0 0,0 0 0,1 1 0,-1-1 0,0 0 0,0 1 0,0-1 0,0 1 0,0-1 0,0 1 0,0 0 0,0-1 0,0 1 0,0 0 0,0 0 0,0-1 0,0 1 0,-1 0 0,1 0 0,0 0 0,0 0 0,0 1 0,0-1 0,-1 0 0,1 2 0,-1-1 0,1 0 0,0 0 0,0 1 0,0-1 0,0 1 0,0-1 0,1 1 0,-1-1 0,0 1 0,1-1 0,-1 1 0,1 0 0,-1-1 0,1 1 0,0 2 0,-2 14 0,1 1 0,2 30 0,-1-37 0,14 129 0,0 9 0,-12-110 0,8 46 0,-4-48 0,1 55 0,-7-73 0,1-13 0,-1-1 0,0 1 0,0 0 0,0-1 0,-1 1 0,-2 8 0,2-14 0,1 0 0,-1 0 0,1 0 0,-1 0 0,0 0 0,1 0 0,-1 0 0,0 0 0,0-1 0,0 1 0,1 0 0,-1 0 0,0-1 0,0 1 0,0-1 0,0 1 0,0-1 0,0 1 0,0-1 0,-1 0 0,1 1 0,0-1 0,0 0 0,0 0 0,0 0 0,0 0 0,0 0 0,-1 0 0,1 0 0,0 0 0,0 0 0,0-1 0,0 1 0,0 0 0,0-1 0,0 1 0,0-1 0,0 1 0,0-1 0,0 1 0,0-1 0,-1-1 0,-29-15 0,0-1 0,2-1 0,-51-44 0,41 31 0,-44-28 0,-343-190 0,-20 40 0,437 206 0,-23-4 0,31 8 0,1 1 0,-1-1 0,0 0 0,0 1 0,0-1 0,0 1 0,1 0 0,-1-1 0,0 1 0,0 0 0,1-1 0,-1 1 0,0 0 0,1 0 0,-1-1 0,1 1 0,-1 0 0,1 0 0,0 0 0,-1 0 0,1 0 0,0 0 0,-1 0 0,1 0 0,0 0 0,0 0 0,0 0 0,0 0 0,0 0 0,0 0 0,0 0 0,1 1 0,6 197 0,4-123 83,2 21-1531,-12-76-5378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1T02:08:30.8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7898 57 24575,'0'691'0,"0"-690"0,1-1 0,-1 1 0,0-1 0,0 1 0,0-1 0,0 1 0,0-1 0,0 1 0,0 0 0,0-1 0,0 1 0,0-1 0,0 1 0,0-1 0,0 1 0,0 0 0,-1-1 0,1 1 0,0-1 0,0 1 0,-1-1 0,1 1 0,0-1 0,-1 0 0,1 1 0,0-1 0,-1 1 0,1-1 0,-1 0 0,1 1 0,0-1 0,-1 0 0,1 1 0,-1-1 0,1 0 0,-1 0 0,0 1 0,1-1 0,-1 0 0,1 0 0,-1 0 0,0 0 0,-25-16 0,-20-37 0,19 17 0,-2 2 0,-42-39 0,39 47 0,-59-38 0,-11-6 0,86 57 0,-3-2 0,1-1 0,0 0 0,-16-20 0,30 31 0,1 1 0,-1-1 0,1 1 0,-1 0 0,0 1 0,-1-1 0,1 1 0,-1 0 0,1 0 0,-1 0 0,0 0 0,-8-2 0,12 5 0,1 0 0,-1 0 0,0 1 0,0-1 0,1 0 0,-1 1 0,0-1 0,0 0 0,1 1 0,-1-1 0,0 1 0,1-1 0,-1 1 0,1-1 0,-1 1 0,0-1 0,1 1 0,-1 0 0,1-1 0,0 1 0,-1 0 0,1 0 0,0-1 0,-1 1 0,1 0 0,0 0 0,0-1 0,-1 1 0,1 0 0,0 0 0,0 0 0,0-1 0,0 1 0,0 0 0,0 0 0,0 0 0,1-1 0,-1 1 0,0 0 0,0 0 0,1 1 0,7 35 0,26 119 0,-10-39 0,0 30 0,-21-138 0,-2 0 0,0 0 0,0 1 0,0-1 0,-1 0 0,-2 12 0,2-20 0,0 1 0,0-1 0,-1 0 0,1 0 0,0 0 0,-1 0 0,1 1 0,-1-1 0,1 0 0,-1 0 0,1 0 0,-1 0 0,0 0 0,0 0 0,1 0 0,-1 0 0,0-1 0,0 1 0,0 0 0,0 0 0,-2 0 0,1 0 0,0-1 0,1 0 0,-1 0 0,0 0 0,0 0 0,0-1 0,0 1 0,1 0 0,-1-1 0,0 0 0,0 1 0,1-1 0,-1 0 0,0 0 0,1 1 0,-1-1 0,1-1 0,-1 1 0,-1-2 0,-58-46 0,40 31 0,-1 1 0,-38-23 0,-69-39 0,-57-29 0,118 80 0,-136-38 0,2 2 0,176 52 0,1-1 0,1-2 0,-40-29 0,-2-1 0,30 13 0,33 28 0,0 0 0,-1 0 0,1 1 0,-1-1 0,0 1 0,1 0 0,-1 0 0,-1 1 0,1-1 0,0 1 0,-1 0 0,1 0 0,-1 0 0,0 0 0,1 1 0,-10-1 0,13 2 0,-1 0 0,0 1 0,1-1 0,-1 1 0,1-1 0,-1 1 0,1 0 0,0 0 0,-1 0 0,1 0 0,0 0 0,-1 0 0,1 0 0,0 0 0,0 0 0,0 1 0,0-1 0,0 0 0,0 1 0,0-1 0,1 1 0,-1-1 0,0 1 0,1-1 0,-1 1 0,1-1 0,0 1 0,0-1 0,-1 1 0,1 2 0,-2 58 0,2-51 0,0 137 0,5 115 0,3-214 0,1 9 0,-9-57 0,0 0 0,0 0 0,0 0 0,0 0 0,0 0 0,0 0 0,-1 0 0,1 0 0,0 0 0,0 0 0,-1 0 0,1 0 0,-1 0 0,1 0 0,-1-1 0,1 1 0,-1 0 0,1 0 0,-1 0 0,0-1 0,1 1 0,-1 0 0,0-1 0,0 1 0,0-1 0,1 1 0,-1-1 0,0 1 0,-1-1 0,-1 1 0,1-1 0,-1 1 0,1-1 0,-1 0 0,1 0 0,-1-1 0,0 1 0,1 0 0,-1-1 0,1 0 0,-3 0 0,-10-5 0,1 0 0,-24-15 0,34 19 0,-252-162 0,135 84 0,99 65 0,1-2 0,-23-23 0,26 22 0,-2 1 0,-31-22 0,20 19 0,-3 0 0,0-2 0,2-2 0,-53-49 0,70 61 0,0 0 0,0 2 0,-1-1 0,0 2 0,-1 0 0,0 1 0,-25-8 0,41 15 0,0 1 0,0-1 0,0 1 0,0 0 0,0 0 0,0-1 0,0 1 0,1 0 0,-1 0 0,0 0 0,0 0 0,0 0 0,0 1 0,0-1 0,0 0 0,0 0 0,0 0 0,0 1 0,0-1 0,0 1 0,0-1 0,0 1 0,0-1 0,1 1 0,-1-1 0,0 1 0,-1 1 0,0 0 0,1 1 0,-1-1 0,1 1 0,0-1 0,0 1 0,0-1 0,0 1 0,0 0 0,1 0 0,-1 3 0,-1 10 0,1 1 0,2 29 0,-1-36 0,4 416 0,-3-412 0,0 0 0,1 1 0,7 19 0,-6-25 0,-1 0 0,0 0 0,0 0 0,-1 1 0,0-1 0,0 0 0,-1 1 0,0-1 0,-1 1 0,-2 10 0,3-19 0,-1-1 0,1 1 0,0 0 0,-1-1 0,1 1 0,-1 0 0,1-1 0,-1 1 0,1-1 0,-1 1 0,1-1 0,-1 1 0,1-1 0,-1 1 0,0-1 0,1 1 0,-1-1 0,0 0 0,1 1 0,-1-1 0,0 0 0,0 0 0,1 0 0,-1 1 0,0-1 0,0 0 0,1 0 0,-1 0 0,0 0 0,0 0 0,1-1 0,-1 1 0,0 0 0,0 0 0,1 0 0,-1-1 0,0 1 0,1 0 0,-1-1 0,0 1 0,1 0 0,-2-2 0,-33-21 0,30 20 0,-348-250 0,325 232 0,-40-38 0,49 40 0,-2 1 0,0 1 0,-44-27 0,-32-14 0,-41-21 0,79 57 0,46 18 0,0 0 0,0-2 0,0 1 0,0-2 0,-12-8 0,2 0 0,-1 1 0,-1 0 0,0 2 0,-1 1 0,0 1 0,-52-12 0,76 22 0,0-1 0,1 1 0,-1 0 0,0 0 0,0 0 0,0 0 0,0 0 0,0 0 0,0 1 0,1-1 0,-1 1 0,0-1 0,0 1 0,0 0 0,1 0 0,-1-1 0,0 1 0,1 0 0,-1 1 0,1-1 0,-1 0 0,1 0 0,0 1 0,-1-1 0,1 0 0,0 1 0,0-1 0,0 1 0,0 0 0,0-1 0,0 1 0,1 0 0,-1 0 0,0-1 0,1 1 0,0 0 0,-1 0 0,1 0 0,0 3 0,-2 10 0,1 0 0,0 0 0,4 29 0,-2-34 0,25 176 0,-15-124 0,-3 0 0,1 69 0,1-67 0,-7-55 0,-1 0 0,0 0 0,-1 0 0,0 0 0,0 0 0,-2 10 0,1-18 0,0 0 0,0-1 0,0 1 0,-1-1 0,1 1 0,0-1 0,-1 1 0,1-1 0,0 1 0,-1-1 0,1 0 0,-1 1 0,1-1 0,-1 0 0,1 1 0,-1-1 0,1 0 0,-1 1 0,1-1 0,-1 0 0,1 0 0,-1 0 0,1 1 0,-1-1 0,0 0 0,1 0 0,-1 0 0,1 0 0,-1 0 0,0 0 0,1 0 0,-1 0 0,1 0 0,-1-1 0,1 1 0,-1 0 0,0 0 0,1 0 0,-1-1 0,1 1 0,-1 0 0,1-1 0,-1 1 0,1 0 0,-1-1 0,-29-16 0,28 15 0,-140-83 0,-3 7 0,-196-76 0,308 139 0,1-1 0,1-2 0,-51-38 0,-74-76 0,107 87 0,-96-90 0,142 131 0,0 1 0,0 0 0,-1 0 0,0 0 0,1 0 0,-1 1 0,0 0 0,0-1 0,-1 1 0,1 1 0,0-1 0,-6-1 0,8 3 0,1 0 0,-1 0 0,1 0 0,-1 0 0,1 0 0,-1 1 0,1-1 0,0 0 0,-1 1 0,1-1 0,-1 1 0,1-1 0,0 1 0,0 0 0,-1 0 0,1 0 0,0-1 0,0 1 0,0 0 0,0 0 0,0 0 0,0 1 0,0-1 0,0 0 0,0 0 0,0 1 0,1-1 0,-1 0 0,1 1 0,-1-1 0,1 0 0,-1 1 0,1-1 0,0 1 0,-1-1 0,1 1 0,0-1 0,0 1 0,1 1 0,-6 61 0,6 111 0,2-54 0,-1-93 0,9 55 0,-6-54 0,3 51 0,-8-60 0,0 0 0,1 0 0,2 0 0,7 32 0,-10-51 0,1-1 0,-1 0 0,0 1 0,0-1 0,1 1 0,-1-1 0,0 1 0,0-1 0,0 1 0,0-1 0,0 1 0,0-1 0,0 1 0,0-1 0,0 1 0,0-1 0,0 1 0,0-1 0,0 1 0,0-1 0,0 1 0,0-1 0,0 1 0,-1-1 0,1 1 0,0-1 0,0 1 0,-1-1 0,1 0 0,0 1 0,-1-1 0,1 0 0,0 1 0,-1-1 0,1 0 0,0 1 0,-2 0 0,-19-6 0,-23-22 0,-71-69 0,18 14 0,20 23 0,-2 3 0,-2 3 0,-90-42 0,-45-17 0,158 80 0,1-2 0,2-2 0,1-3 0,-49-47 0,103 85 0,-1 0 0,0 0 0,1 1 0,-1-1 0,0 0 0,0 0 0,1 1 0,-1-1 0,0 0 0,0 1 0,0-1 0,0 1 0,0-1 0,0 1 0,0 0 0,0-1 0,0 1 0,0 0 0,0 0 0,0-1 0,0 1 0,-1 0 0,1 0 0,0 0 0,0 0 0,0 1 0,0-1 0,-1 0 0,1 2 0,-1-1 0,1 0 0,0 0 0,0 1 0,0-1 0,0 1 0,0-1 0,1 1 0,-1-1 0,0 1 0,1-1 0,-1 1 0,1 0 0,-1-1 0,1 1 0,0 2 0,-2 14 0,1 1 0,2 30 0,-1-37 0,14 129 0,0 9 0,-12-110 0,8 46 0,-4-48 0,1 55 0,-7-73 0,1-13 0,-1-1 0,0 1 0,0 0 0,0-1 0,-1 1 0,-2 8 0,2-14 0,1 0 0,-1 0 0,1 0 0,-1 0 0,0 0 0,1 0 0,-1 0 0,0 0 0,0-1 0,0 1 0,1 0 0,-1 0 0,0-1 0,0 1 0,0-1 0,0 1 0,0-1 0,0 1 0,0-1 0,-1 0 0,1 1 0,0-1 0,0 0 0,0 0 0,0 0 0,0 0 0,0 0 0,-1 0 0,1 0 0,0 0 0,0 0 0,0-1 0,0 1 0,0 0 0,0-1 0,0 1 0,0-1 0,0 1 0,0-1 0,0 1 0,0-1 0,-1-1 0,-29-15 0,0-1 0,2-1 0,-51-44 0,41 31 0,-44-28 0,-343-190 0,-20 40 0,437 206 0,-23-4 0,31 8 0,1 1 0,-1-1 0,0 0 0,0 1 0,0-1 0,0 1 0,1 0 0,-1-1 0,0 1 0,0 0 0,1-1 0,-1 1 0,0 0 0,1 0 0,-1-1 0,1 1 0,-1 0 0,1 0 0,0 0 0,-1 0 0,1 0 0,0 0 0,-1 0 0,1 0 0,0 0 0,0 0 0,0 0 0,0 0 0,0 0 0,0 0 0,0 0 0,1 1 0,6 197 0,4-123 83,2 21-1531,-12-76-5378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1T02:08:35.1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7898 57 24575,'0'691'0,"0"-690"0,1-1 0,-1 1 0,0-1 0,0 1 0,0-1 0,0 1 0,0-1 0,0 1 0,0 0 0,0-1 0,0 1 0,0-1 0,0 1 0,0-1 0,0 1 0,0 0 0,-1-1 0,1 1 0,0-1 0,0 1 0,-1-1 0,1 1 0,0-1 0,-1 0 0,1 1 0,0-1 0,-1 1 0,1-1 0,-1 0 0,1 1 0,0-1 0,-1 0 0,1 1 0,-1-1 0,1 0 0,-1 0 0,0 1 0,1-1 0,-1 0 0,1 0 0,-1 0 0,0 0 0,-25-16 0,-20-37 0,19 17 0,-2 2 0,-42-39 0,39 47 0,-59-38 0,-11-6 0,86 57 0,-3-2 0,1-1 0,0 0 0,-16-20 0,30 31 0,1 1 0,-1-1 0,1 1 0,-1 0 0,0 1 0,-1-1 0,1 1 0,-1 0 0,1 0 0,-1 0 0,0 0 0,-8-2 0,12 5 0,1 0 0,-1 0 0,0 1 0,0-1 0,1 0 0,-1 1 0,0-1 0,0 0 0,1 1 0,-1-1 0,0 1 0,1-1 0,-1 1 0,1-1 0,-1 1 0,0-1 0,1 1 0,-1 0 0,1-1 0,0 1 0,-1 0 0,1 0 0,0-1 0,-1 1 0,1 0 0,0 0 0,0-1 0,-1 1 0,1 0 0,0 0 0,0 0 0,0-1 0,0 1 0,0 0 0,0 0 0,0 0 0,1-1 0,-1 1 0,0 0 0,0 0 0,1 1 0,7 35 0,26 119 0,-10-39 0,0 30 0,-21-138 0,-2 0 0,0 0 0,0 1 0,0-1 0,-1 0 0,-2 12 0,2-20 0,0 1 0,0-1 0,-1 0 0,1 0 0,0 0 0,-1 0 0,1 1 0,-1-1 0,1 0 0,-1 0 0,1 0 0,-1 0 0,0 0 0,0 0 0,1 0 0,-1 0 0,0-1 0,0 1 0,0 0 0,0 0 0,-2 0 0,1 0 0,0-1 0,1 0 0,-1 0 0,0 0 0,0 0 0,0-1 0,0 1 0,1 0 0,-1-1 0,0 0 0,0 1 0,1-1 0,-1 0 0,0 0 0,1 1 0,-1-1 0,1-1 0,-1 1 0,-1-2 0,-58-46 0,40 31 0,-1 1 0,-38-23 0,-69-39 0,-57-29 0,118 80 0,-136-38 0,2 2 0,176 52 0,1-1 0,1-2 0,-40-29 0,-2-1 0,30 13 0,33 28 0,0 0 0,-1 0 0,1 1 0,-1-1 0,0 1 0,1 0 0,-1 0 0,-1 1 0,1-1 0,0 1 0,-1 0 0,1 0 0,-1 0 0,0 0 0,1 1 0,-10-1 0,13 2 0,-1 0 0,0 1 0,1-1 0,-1 1 0,1-1 0,-1 1 0,1 0 0,0 0 0,-1 0 0,1 0 0,0 0 0,-1 0 0,1 0 0,0 0 0,0 0 0,0 1 0,0-1 0,0 0 0,0 1 0,0-1 0,1 1 0,-1-1 0,0 1 0,1-1 0,-1 1 0,1-1 0,0 1 0,0-1 0,-1 1 0,1 2 0,-2 58 0,2-51 0,0 137 0,5 115 0,3-214 0,1 9 0,-9-57 0,0 0 0,0 0 0,0 0 0,0 0 0,0 0 0,0 0 0,-1 0 0,1 0 0,0 0 0,0 0 0,-1 0 0,1 0 0,-1 0 0,1 0 0,-1-1 0,1 1 0,-1 0 0,1 0 0,-1 0 0,0-1 0,1 1 0,-1 0 0,0-1 0,0 1 0,0-1 0,1 1 0,-1-1 0,0 1 0,-1-1 0,-1 1 0,1-1 0,-1 1 0,1-1 0,-1 0 0,1 0 0,-1-1 0,0 1 0,1 0 0,-1-1 0,1 0 0,-3 0 0,-10-5 0,1 0 0,-24-15 0,34 19 0,-252-162 0,135 84 0,99 65 0,1-2 0,-23-23 0,26 22 0,-2 1 0,-31-22 0,20 19 0,-3 0 0,0-2 0,2-2 0,-53-49 0,70 61 0,0 0 0,0 2 0,-1-1 0,0 2 0,-1 0 0,0 1 0,-25-8 0,41 15 0,0 1 0,0-1 0,0 1 0,0 0 0,0 0 0,0-1 0,0 1 0,1 0 0,-1 0 0,0 0 0,0 0 0,0 0 0,0 1 0,0-1 0,0 0 0,0 0 0,0 0 0,0 1 0,0-1 0,0 1 0,0-1 0,0 1 0,0-1 0,1 1 0,-1-1 0,0 1 0,-1 1 0,0 0 0,1 1 0,-1-1 0,1 1 0,0-1 0,0 1 0,0-1 0,0 1 0,0 0 0,1 0 0,-1 3 0,-1 10 0,1 1 0,2 29 0,-1-36 0,4 416 0,-3-412 0,0 0 0,1 1 0,7 19 0,-6-25 0,-1 0 0,0 0 0,0 0 0,-1 1 0,0-1 0,0 0 0,-1 1 0,0-1 0,-1 1 0,-2 10 0,3-19 0,-1-1 0,1 1 0,0 0 0,-1-1 0,1 1 0,-1 0 0,1-1 0,-1 1 0,1-1 0,-1 1 0,1-1 0,-1 1 0,1-1 0,-1 1 0,0-1 0,1 1 0,-1-1 0,0 0 0,1 1 0,-1-1 0,0 0 0,0 0 0,1 0 0,-1 1 0,0-1 0,0 0 0,1 0 0,-1 0 0,0 0 0,0 0 0,1-1 0,-1 1 0,0 0 0,0 0 0,1 0 0,-1-1 0,0 1 0,1 0 0,-1-1 0,0 1 0,1 0 0,-2-2 0,-33-21 0,30 20 0,-348-250 0,325 232 0,-40-38 0,49 40 0,-2 1 0,0 1 0,-44-27 0,-32-14 0,-41-21 0,79 57 0,46 18 0,0 0 0,0-2 0,0 1 0,0-2 0,-12-8 0,2 0 0,-1 1 0,-1 0 0,0 2 0,-1 1 0,0 1 0,-52-12 0,76 22 0,0-1 0,1 1 0,-1 0 0,0 0 0,0 0 0,0 0 0,0 0 0,0 0 0,0 1 0,1-1 0,-1 1 0,0-1 0,0 1 0,0 0 0,1 0 0,-1-1 0,0 1 0,1 0 0,-1 1 0,1-1 0,-1 0 0,1 0 0,0 1 0,-1-1 0,1 0 0,0 1 0,0-1 0,0 1 0,0 0 0,0-1 0,0 1 0,1 0 0,-1 0 0,0-1 0,1 1 0,0 0 0,-1 0 0,1 0 0,0 3 0,-2 10 0,1 0 0,0 0 0,4 29 0,-2-34 0,25 176 0,-15-124 0,-3 0 0,1 69 0,1-67 0,-7-55 0,-1 0 0,0 0 0,-1 0 0,0 0 0,0 0 0,-2 10 0,1-18 0,0 0 0,0-1 0,0 1 0,-1-1 0,1 1 0,0-1 0,-1 1 0,1-1 0,0 1 0,-1-1 0,1 0 0,-1 1 0,1-1 0,-1 0 0,1 1 0,-1-1 0,1 0 0,-1 1 0,1-1 0,-1 0 0,1 0 0,-1 0 0,1 1 0,-1-1 0,0 0 0,1 0 0,-1 0 0,1 0 0,-1 0 0,0 0 0,1 0 0,-1 0 0,1 0 0,-1-1 0,1 1 0,-1 0 0,0 0 0,1 0 0,-1-1 0,1 1 0,-1 0 0,1-1 0,-1 1 0,1 0 0,-1-1 0,-29-16 0,28 15 0,-140-83 0,-3 7 0,-196-76 0,308 139 0,1-1 0,1-2 0,-51-38 0,-74-76 0,107 87 0,-96-90 0,142 131 0,0 1 0,0 0 0,-1 0 0,0 0 0,1 0 0,-1 1 0,0 0 0,0-1 0,-1 1 0,1 1 0,0-1 0,-6-1 0,8 3 0,1 0 0,-1 0 0,1 0 0,-1 0 0,1 0 0,-1 1 0,1-1 0,0 0 0,-1 1 0,1-1 0,-1 1 0,1-1 0,0 1 0,0 0 0,-1 0 0,1 0 0,0-1 0,0 1 0,0 0 0,0 0 0,0 0 0,0 1 0,0-1 0,0 0 0,0 0 0,0 1 0,1-1 0,-1 0 0,1 1 0,-1-1 0,1 0 0,-1 1 0,1-1 0,0 1 0,-1-1 0,1 1 0,0-1 0,0 1 0,1 1 0,-6 61 0,6 111 0,2-54 0,-1-93 0,9 55 0,-6-54 0,3 51 0,-8-60 0,0 0 0,1 0 0,2 0 0,7 32 0,-10-51 0,1-1 0,-1 0 0,0 1 0,0-1 0,1 1 0,-1-1 0,0 1 0,0-1 0,0 1 0,0-1 0,0 1 0,0-1 0,0 1 0,0-1 0,0 1 0,0-1 0,0 1 0,0-1 0,0 1 0,0-1 0,0 1 0,0-1 0,0 1 0,-1-1 0,1 1 0,0-1 0,0 1 0,-1-1 0,1 0 0,0 1 0,-1-1 0,1 0 0,0 1 0,-1-1 0,1 0 0,0 1 0,-2 0 0,-19-6 0,-23-22 0,-71-69 0,18 14 0,20 23 0,-2 3 0,-2 3 0,-90-42 0,-45-17 0,158 80 0,1-2 0,2-2 0,1-3 0,-49-47 0,103 85 0,-1 0 0,0 0 0,1 1 0,-1-1 0,0 0 0,0 0 0,1 1 0,-1-1 0,0 0 0,0 1 0,0-1 0,0 1 0,0-1 0,0 1 0,0 0 0,0-1 0,0 1 0,0 0 0,0 0 0,0-1 0,0 1 0,-1 0 0,1 0 0,0 0 0,0 0 0,0 1 0,0-1 0,-1 0 0,1 2 0,-1-1 0,1 0 0,0 0 0,0 1 0,0-1 0,0 1 0,0-1 0,1 1 0,-1-1 0,0 1 0,1-1 0,-1 1 0,1 0 0,-1-1 0,1 1 0,0 2 0,-2 14 0,1 1 0,2 30 0,-1-37 0,14 129 0,0 9 0,-12-110 0,8 46 0,-4-48 0,1 55 0,-7-73 0,1-13 0,-1-1 0,0 1 0,0 0 0,0-1 0,-1 1 0,-2 8 0,2-14 0,1 0 0,-1 0 0,1 0 0,-1 0 0,0 0 0,1 0 0,-1 0 0,0 0 0,0-1 0,0 1 0,1 0 0,-1 0 0,0-1 0,0 1 0,0-1 0,0 1 0,0-1 0,0 1 0,0-1 0,-1 0 0,1 1 0,0-1 0,0 0 0,0 0 0,0 0 0,0 0 0,0 0 0,-1 0 0,1 0 0,0 0 0,0 0 0,0-1 0,0 1 0,0 0 0,0-1 0,0 1 0,0-1 0,0 1 0,0-1 0,0 1 0,0-1 0,-1-1 0,-29-15 0,0-1 0,2-1 0,-51-44 0,41 31 0,-44-28 0,-343-190 0,-20 40 0,437 206 0,-23-4 0,31 8 0,1 1 0,-1-1 0,0 0 0,0 1 0,0-1 0,0 1 0,1 0 0,-1-1 0,0 1 0,0 0 0,1-1 0,-1 1 0,0 0 0,1 0 0,-1-1 0,1 1 0,-1 0 0,1 0 0,0 0 0,-1 0 0,1 0 0,0 0 0,-1 0 0,1 0 0,0 0 0,0 0 0,0 0 0,0 0 0,0 0 0,0 0 0,0 0 0,1 1 0,6 197 0,4-123 83,2 21-1531,-12-76-5378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238" cy="479425"/>
          </a:xfrm>
          <a:prstGeom prst="rect">
            <a:avLst/>
          </a:prstGeom>
        </p:spPr>
        <p:txBody>
          <a:bodyPr vert="horz" lIns="91410" tIns="45705" rIns="91410" bIns="457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2"/>
            <a:ext cx="3170238" cy="479425"/>
          </a:xfrm>
          <a:prstGeom prst="rect">
            <a:avLst/>
          </a:prstGeom>
        </p:spPr>
        <p:txBody>
          <a:bodyPr vert="horz" lIns="91410" tIns="45705" rIns="91410" bIns="45705" rtlCol="0"/>
          <a:lstStyle>
            <a:lvl1pPr algn="r">
              <a:defRPr sz="1200"/>
            </a:lvl1pPr>
          </a:lstStyle>
          <a:p>
            <a:fld id="{703968CB-F446-405D-A0F0-8C26B52FA4C2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0" tIns="45705" rIns="91410" bIns="4570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41" y="4560891"/>
            <a:ext cx="5851525" cy="4319587"/>
          </a:xfrm>
          <a:prstGeom prst="rect">
            <a:avLst/>
          </a:prstGeom>
        </p:spPr>
        <p:txBody>
          <a:bodyPr vert="horz" lIns="91410" tIns="45705" rIns="91410" bIns="4570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20191"/>
            <a:ext cx="3170238" cy="479425"/>
          </a:xfrm>
          <a:prstGeom prst="rect">
            <a:avLst/>
          </a:prstGeom>
        </p:spPr>
        <p:txBody>
          <a:bodyPr vert="horz" lIns="91410" tIns="45705" rIns="91410" bIns="457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91"/>
            <a:ext cx="3170238" cy="479425"/>
          </a:xfrm>
          <a:prstGeom prst="rect">
            <a:avLst/>
          </a:prstGeom>
        </p:spPr>
        <p:txBody>
          <a:bodyPr vert="horz" lIns="91410" tIns="45705" rIns="91410" bIns="45705" rtlCol="0" anchor="b"/>
          <a:lstStyle>
            <a:lvl1pPr algn="r">
              <a:defRPr sz="1200"/>
            </a:lvl1pPr>
          </a:lstStyle>
          <a:p>
            <a:fld id="{72B09244-71A2-4096-8374-766B762A9E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6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5B666-F5C2-DC2E-2729-42AEF273A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5784FD-805A-34A8-60EF-6D4358755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0136F-D024-705F-FFAE-17DB33BC6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94936-0127-9597-7F9B-62F6A0914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09244-71A2-4096-8374-766B762A9EB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41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1F248-9AE1-8B34-0ED0-2352F5CC8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0CBE3D-5EAF-AEC2-EE6E-BE32EF569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535D5-04FD-4FCF-4B94-56E043E42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33DAF-D02D-369C-9107-85458399F0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09244-71A2-4096-8374-766B762A9EB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15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9C0E-D462-129F-5AEA-53C2DD23B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3FE2A3-9A53-DDE6-6F57-28BA7172E6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606A1A-972D-A61D-5867-F5AD47366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81D5A-EB56-6FAD-C198-7009A8B9B0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09244-71A2-4096-8374-766B762A9EB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10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82ACE-CB36-F776-C033-EF6F0974B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B26AC7-F55A-AD18-BAA1-AEB8C1441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B129EE-BDC3-0A01-6BA0-692ECB29D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2EE02-B916-8514-E969-FEF8A08058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09244-71A2-4096-8374-766B762A9EB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90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314C3-1413-4D84-8710-6C48ADF3D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609600"/>
            <a:ext cx="121920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8B0A52-F8C6-3D2C-194E-5AACAE6A0214}"/>
              </a:ext>
            </a:extLst>
          </p:cNvPr>
          <p:cNvSpPr/>
          <p:nvPr userDrawn="1"/>
        </p:nvSpPr>
        <p:spPr bwMode="auto">
          <a:xfrm rot="16200000">
            <a:off x="6049681" y="-5075521"/>
            <a:ext cx="92639" cy="1219200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F5C0C5-9FE7-9602-9D6B-D60B727BAE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76200"/>
            <a:ext cx="685800" cy="82196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E366C26D-8865-B210-8B9A-6686253053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34600" y="95250"/>
            <a:ext cx="11430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3800" b="1" kern="0" dirty="0">
                <a:ln w="18000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Narrow" pitchFamily="34" charset="0"/>
                <a:ea typeface="+mj-ea"/>
                <a:cs typeface="+mj-cs"/>
              </a:rPr>
              <a:t>RISE</a:t>
            </a:r>
            <a:endParaRPr lang="en-US" sz="3800" kern="0" dirty="0">
              <a:ln w="18000">
                <a:solidFill>
                  <a:schemeClr val="accent2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  <a:reflection blurRad="6350" stA="60000" endA="900" endPos="58000" dir="5400000" sy="-100000" algn="bl" rotWithShape="0"/>
              </a:effectLst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275378F8-FD85-11BC-2311-A07EE3EB5983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76199" y="153807"/>
            <a:ext cx="5943601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effectLst/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B67C7A6-B6A9-3ABB-5B57-FCAFE3D830CC}"/>
              </a:ext>
            </a:extLst>
          </p:cNvPr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228600" y="1334907"/>
            <a:ext cx="11658600" cy="331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000" b="1"/>
            </a:lvl1pPr>
          </a:lstStyle>
          <a:p>
            <a:pPr lvl="0"/>
            <a:r>
              <a:rPr lang="en-US" dirty="0"/>
              <a:t>Text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314C3-1413-4D84-8710-6C48ADF3D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609600"/>
            <a:ext cx="121920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0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06967" y="79375"/>
            <a:ext cx="109728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3672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817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8175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8175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5E6B6530-973A-49AF-B922-AD7D507487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711200" y="838200"/>
            <a:ext cx="10972800" cy="1588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6.png"/><Relationship Id="rId7" Type="http://schemas.openxmlformats.org/officeDocument/2006/relationships/customXml" Target="../ink/ink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7.png"/><Relationship Id="rId4" Type="http://schemas.openxmlformats.org/officeDocument/2006/relationships/customXml" Target="../ink/ink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57B47F-0FC2-D08D-D2A8-DB8615118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2F45CE-967B-C680-5333-9ACAA6ECC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ASIC Layout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C532B45-DAE1-A30D-3521-A5310CD46D94}"/>
              </a:ext>
            </a:extLst>
          </p:cNvPr>
          <p:cNvCxnSpPr>
            <a:cxnSpLocks/>
          </p:cNvCxnSpPr>
          <p:nvPr/>
        </p:nvCxnSpPr>
        <p:spPr bwMode="auto">
          <a:xfrm flipH="1">
            <a:off x="391630" y="1383334"/>
            <a:ext cx="38513" cy="4654244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5E017D4-547C-22AC-637B-09F1C852AEF9}"/>
              </a:ext>
            </a:extLst>
          </p:cNvPr>
          <p:cNvSpPr txBox="1"/>
          <p:nvPr/>
        </p:nvSpPr>
        <p:spPr>
          <a:xfrm rot="16200000">
            <a:off x="-704770" y="3502556"/>
            <a:ext cx="191588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dirty="0">
                <a:solidFill>
                  <a:srgbClr val="0000FF"/>
                </a:solidFill>
                <a:effectLst/>
              </a:rPr>
              <a:t>7mm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AC7755D-BDC0-5206-C404-6AC108CE6B88}"/>
              </a:ext>
            </a:extLst>
          </p:cNvPr>
          <p:cNvCxnSpPr>
            <a:cxnSpLocks/>
          </p:cNvCxnSpPr>
          <p:nvPr/>
        </p:nvCxnSpPr>
        <p:spPr bwMode="auto">
          <a:xfrm flipH="1">
            <a:off x="561982" y="6177339"/>
            <a:ext cx="5410201" cy="0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24454A9-5846-8B8B-7D95-4754E6D76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1460099"/>
            <a:ext cx="5389567" cy="461222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D5E0101-10AC-E2CC-ED21-9AE29FC4D962}"/>
              </a:ext>
            </a:extLst>
          </p:cNvPr>
          <p:cNvSpPr txBox="1"/>
          <p:nvPr/>
        </p:nvSpPr>
        <p:spPr>
          <a:xfrm>
            <a:off x="2299687" y="6123057"/>
            <a:ext cx="191588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dirty="0">
                <a:solidFill>
                  <a:srgbClr val="0000FF"/>
                </a:solidFill>
                <a:effectLst/>
              </a:rPr>
              <a:t>8.1 mm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1CBF09-D9A6-15F2-1326-03549FAEC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82" y="1418080"/>
            <a:ext cx="5410201" cy="465424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ACACD05-6403-12D9-E0A5-8A63C886F79D}"/>
              </a:ext>
            </a:extLst>
          </p:cNvPr>
          <p:cNvCxnSpPr>
            <a:cxnSpLocks/>
          </p:cNvCxnSpPr>
          <p:nvPr/>
        </p:nvCxnSpPr>
        <p:spPr bwMode="auto">
          <a:xfrm flipH="1">
            <a:off x="6335230" y="1383334"/>
            <a:ext cx="38513" cy="4654244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E47AA84-0700-261B-2403-DC3A0A6B7140}"/>
              </a:ext>
            </a:extLst>
          </p:cNvPr>
          <p:cNvSpPr txBox="1"/>
          <p:nvPr/>
        </p:nvSpPr>
        <p:spPr>
          <a:xfrm rot="16200000">
            <a:off x="5238830" y="3502556"/>
            <a:ext cx="191588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dirty="0">
                <a:solidFill>
                  <a:srgbClr val="0000FF"/>
                </a:solidFill>
                <a:effectLst/>
              </a:rPr>
              <a:t>7mm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F038D3B-2150-460C-BF4B-28CEA87E9D1B}"/>
              </a:ext>
            </a:extLst>
          </p:cNvPr>
          <p:cNvCxnSpPr>
            <a:cxnSpLocks/>
          </p:cNvCxnSpPr>
          <p:nvPr/>
        </p:nvCxnSpPr>
        <p:spPr bwMode="auto">
          <a:xfrm flipH="1">
            <a:off x="6505582" y="6177339"/>
            <a:ext cx="5410201" cy="0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03671B7-CFB1-8F29-5E64-5C55A7FAE5E6}"/>
              </a:ext>
            </a:extLst>
          </p:cNvPr>
          <p:cNvSpPr txBox="1"/>
          <p:nvPr/>
        </p:nvSpPr>
        <p:spPr>
          <a:xfrm>
            <a:off x="8243287" y="6123057"/>
            <a:ext cx="191588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dirty="0">
                <a:solidFill>
                  <a:srgbClr val="0000FF"/>
                </a:solidFill>
                <a:effectLst/>
              </a:rPr>
              <a:t>8.1 mm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D58FA4-BFC3-10EE-C5EB-5EA0E1E467B2}"/>
              </a:ext>
            </a:extLst>
          </p:cNvPr>
          <p:cNvSpPr/>
          <p:nvPr/>
        </p:nvSpPr>
        <p:spPr>
          <a:xfrm>
            <a:off x="7924800" y="1981199"/>
            <a:ext cx="2638418" cy="3809999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1400" b="1" dirty="0"/>
            </a:br>
            <a:r>
              <a:rPr lang="en-US" sz="1400" b="1" dirty="0"/>
              <a:t>512 Recording Pixels</a:t>
            </a:r>
            <a:br>
              <a:rPr lang="en-US" sz="1400" b="1" dirty="0"/>
            </a:br>
            <a:r>
              <a:rPr lang="en-US" sz="1400" b="1" dirty="0"/>
              <a:t>128/512 Stimulating</a:t>
            </a:r>
          </a:p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B9449F-72CB-655A-6CFF-58EA8C3C4491}"/>
              </a:ext>
            </a:extLst>
          </p:cNvPr>
          <p:cNvSpPr/>
          <p:nvPr/>
        </p:nvSpPr>
        <p:spPr>
          <a:xfrm>
            <a:off x="6858000" y="1981200"/>
            <a:ext cx="1066800" cy="38100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PGA BUFFER</a:t>
            </a:r>
            <a:br>
              <a:rPr lang="en-US" sz="1200" b="1" dirty="0"/>
            </a:br>
            <a:r>
              <a:rPr lang="en-US" sz="1200" b="1" dirty="0"/>
              <a:t>SAR ADCs</a:t>
            </a:r>
            <a:endParaRPr lang="en-US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DC01B9-7A54-9CE2-8C2D-DD39E81CE75B}"/>
              </a:ext>
            </a:extLst>
          </p:cNvPr>
          <p:cNvSpPr/>
          <p:nvPr/>
        </p:nvSpPr>
        <p:spPr>
          <a:xfrm>
            <a:off x="10563218" y="1981200"/>
            <a:ext cx="1066800" cy="3810000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PGA BUFFER</a:t>
            </a:r>
            <a:br>
              <a:rPr lang="en-US" sz="1200" b="1" dirty="0"/>
            </a:br>
            <a:r>
              <a:rPr lang="en-US" sz="1200" b="1" dirty="0"/>
              <a:t>SAR ADCs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8332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E6467-EE80-0A21-2609-34BC14343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EF5A4-3666-F4AB-9288-06784234C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63DE4B-85AF-2A0C-40CE-DC87334B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Bonding Map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B68BB-8044-B5B0-D408-FF75AB59D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Bonding recipe for the ASIC-board connection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42069-979C-BE6A-D11F-A913DE512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68" y="1899049"/>
            <a:ext cx="4262332" cy="48104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D4A26B-F5DC-A8C8-0913-D82248B50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457" y="2460747"/>
            <a:ext cx="4354285" cy="368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32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EBB2D6-5B61-3131-8982-134E74F6C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BF510A-EF66-E358-3AF4-3541C06A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Chip Specifications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FAC68-6FE3-E1DA-2FF1-391E1B655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6400800" cy="5294493"/>
          </a:xfrm>
        </p:spPr>
        <p:txBody>
          <a:bodyPr/>
          <a:lstStyle/>
          <a:p>
            <a:r>
              <a:rPr lang="en-US" dirty="0"/>
              <a:t>Gain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Programmable 3bits: </a:t>
            </a:r>
            <a:r>
              <a:rPr lang="en-US" dirty="0"/>
              <a:t>(110 – 700)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Raw data bandwidth: </a:t>
            </a:r>
            <a:r>
              <a:rPr lang="en-US" dirty="0"/>
              <a:t>(0.3Hz – 10kHz)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Input Referred Noise: </a:t>
            </a:r>
            <a:r>
              <a:rPr lang="en-US" dirty="0"/>
              <a:t>(4 – 5uVrms)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Sampling rate: </a:t>
            </a:r>
            <a:r>
              <a:rPr lang="en-US" dirty="0"/>
              <a:t>(31.25kS/s)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Stimulator</a:t>
            </a:r>
          </a:p>
          <a:p>
            <a:pPr lvl="1"/>
            <a:r>
              <a:rPr lang="en-US" b="1" dirty="0"/>
              <a:t>128 channels: </a:t>
            </a:r>
            <a:r>
              <a:rPr lang="en-US" dirty="0"/>
              <a:t>Compliance of +/-10V</a:t>
            </a:r>
          </a:p>
          <a:p>
            <a:pPr lvl="1"/>
            <a:r>
              <a:rPr lang="en-US" b="1" dirty="0"/>
              <a:t>Resolution: </a:t>
            </a:r>
            <a:r>
              <a:rPr lang="en-US" dirty="0"/>
              <a:t>1.5uA</a:t>
            </a:r>
          </a:p>
          <a:p>
            <a:pPr lvl="1"/>
            <a:r>
              <a:rPr lang="en-US" b="1" dirty="0"/>
              <a:t>Maximum Current: </a:t>
            </a:r>
            <a:r>
              <a:rPr lang="en-US" dirty="0"/>
              <a:t>22.5uA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0E91F41-741C-17B7-1998-89C3BB24C1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680874"/>
              </p:ext>
            </p:extLst>
          </p:nvPr>
        </p:nvGraphicFramePr>
        <p:xfrm>
          <a:off x="7772400" y="1224531"/>
          <a:ext cx="3292475" cy="518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147974" imgH="6534345" progId="Excel.Sheet.12">
                  <p:embed/>
                </p:oleObj>
              </mc:Choice>
              <mc:Fallback>
                <p:oleObj name="Worksheet" r:id="rId2" imgW="4147974" imgH="6534345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1EEE475-795C-2D0E-FB23-D303F66778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72400" y="1224531"/>
                        <a:ext cx="3292475" cy="5189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8CCA12C8-96AE-99DD-A077-25A0CB906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819298"/>
            <a:ext cx="10972800" cy="265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7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4177E-FDD5-85C3-9228-752AA7467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9AC9BE-46F1-8E2D-6750-4915D7559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019313-793A-1C5F-33CA-42DB0E8DF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Chip Specifications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A2E8B-9DAB-6811-5997-CB58F240C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6400800" cy="5294493"/>
          </a:xfrm>
        </p:spPr>
        <p:txBody>
          <a:bodyPr/>
          <a:lstStyle/>
          <a:p>
            <a:r>
              <a:rPr lang="en-US" dirty="0"/>
              <a:t>Gain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Programmable 3bits: </a:t>
            </a:r>
            <a:r>
              <a:rPr lang="en-US" dirty="0"/>
              <a:t>(110 – 700)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Raw data bandwidth: </a:t>
            </a:r>
            <a:r>
              <a:rPr lang="en-US" dirty="0"/>
              <a:t>(0.3Hz – 10kHz)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Input Referred Noise: </a:t>
            </a:r>
            <a:r>
              <a:rPr lang="en-US" dirty="0"/>
              <a:t>(4 – 5uVrms)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Sampling rate: </a:t>
            </a:r>
            <a:r>
              <a:rPr lang="en-US" dirty="0"/>
              <a:t>(31.25kS/s)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Stimulator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128 channels: </a:t>
            </a:r>
            <a:r>
              <a:rPr lang="en-US" dirty="0"/>
              <a:t>Compliance of +/-10V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Resolution: </a:t>
            </a:r>
            <a:r>
              <a:rPr lang="en-US" dirty="0"/>
              <a:t>1.5uA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Maximum Current: </a:t>
            </a:r>
            <a:r>
              <a:rPr lang="en-US" dirty="0"/>
              <a:t>22.5uA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130C18C-A3DC-F0BB-8F80-3116CA3C86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2400" y="1224531"/>
          <a:ext cx="3292475" cy="518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147974" imgH="6534345" progId="Excel.Sheet.12">
                  <p:embed/>
                </p:oleObj>
              </mc:Choice>
              <mc:Fallback>
                <p:oleObj name="Worksheet" r:id="rId2" imgW="4147974" imgH="6534345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A0E91F41-741C-17B7-1998-89C3BB24C1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72400" y="1224531"/>
                        <a:ext cx="3292475" cy="5189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2A0899F8-5A92-AB11-E251-4E35092F4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53330"/>
            <a:ext cx="10972800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05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D67B1-F8FA-2155-EA7B-F358D8082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34A2F4-67F9-2374-1538-0AE5F319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89" y="6331531"/>
            <a:ext cx="2844800" cy="476250"/>
          </a:xfrm>
        </p:spPr>
        <p:txBody>
          <a:bodyPr/>
          <a:lstStyle/>
          <a:p>
            <a:pPr>
              <a:defRPr/>
            </a:pPr>
            <a:fld id="{3C2314C3-1413-4D84-8710-6C48ADF3D4E0}" type="slidenum">
              <a:rPr lang="en-US" smtClean="0">
                <a:latin typeface="+mj-lt"/>
              </a:rPr>
              <a:pPr>
                <a:defRPr/>
              </a:pPr>
              <a:t>5</a:t>
            </a:fld>
            <a:endParaRPr lang="en-US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480A84-F58E-4052-6116-12218F3F37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589" y="72190"/>
            <a:ext cx="685800" cy="821964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CDBD120-0C4A-3E67-CA73-39EB245B2C99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" y="2895600"/>
            <a:ext cx="11042986" cy="0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C165C51-EF8D-75D7-C5FD-5E8EF1F17B4A}"/>
              </a:ext>
            </a:extLst>
          </p:cNvPr>
          <p:cNvCxnSpPr>
            <a:cxnSpLocks/>
          </p:cNvCxnSpPr>
          <p:nvPr/>
        </p:nvCxnSpPr>
        <p:spPr bwMode="auto">
          <a:xfrm flipV="1">
            <a:off x="11539452" y="1444624"/>
            <a:ext cx="0" cy="1394918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8EF2DB5-D3E0-9D7B-2B29-E029A8E33264}"/>
              </a:ext>
            </a:extLst>
          </p:cNvPr>
          <p:cNvSpPr txBox="1"/>
          <p:nvPr/>
        </p:nvSpPr>
        <p:spPr>
          <a:xfrm>
            <a:off x="4930140" y="2920048"/>
            <a:ext cx="23622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0000FF"/>
                </a:solidFill>
                <a:effectLst/>
              </a:rPr>
              <a:t>3.2 mm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FDF7C69-2E0C-12E9-9013-54906F974094}"/>
              </a:ext>
            </a:extLst>
          </p:cNvPr>
          <p:cNvSpPr txBox="1"/>
          <p:nvPr/>
        </p:nvSpPr>
        <p:spPr>
          <a:xfrm rot="5400000">
            <a:off x="10929353" y="2118012"/>
            <a:ext cx="1709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7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</a:rPr>
              <a:t>360</a:t>
            </a:r>
            <a:r>
              <a:rPr lang="en-US" sz="1800" b="1" dirty="0">
                <a:solidFill>
                  <a:srgbClr val="0000FF"/>
                </a:solidFill>
                <a:effectLst/>
                <a:latin typeface="+mj-lt"/>
              </a:rPr>
              <a:t>µn</a:t>
            </a:r>
            <a:endParaRPr lang="en-US" sz="1700" b="1" dirty="0">
              <a:solidFill>
                <a:srgbClr val="0000FF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A4FEED-1BE1-7A62-8356-BE3D58BC9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35" y="1444624"/>
            <a:ext cx="11116086" cy="137795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640B7AB-8C16-CE2D-7B25-6D6CAED46185}"/>
              </a:ext>
            </a:extLst>
          </p:cNvPr>
          <p:cNvSpPr/>
          <p:nvPr/>
        </p:nvSpPr>
        <p:spPr bwMode="auto">
          <a:xfrm rot="16200000">
            <a:off x="6019800" y="-5105402"/>
            <a:ext cx="76202" cy="1226820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3600" dirty="0">
              <a:latin typeface="+mj-lt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ACA0622E-0CD7-F1D9-8E89-6168691CF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961"/>
            <a:ext cx="109728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1" lang="en-US" altLang="ja-JP" b="1" dirty="0">
                <a:effectLst/>
              </a:rPr>
              <a:t>Recording and Stimulation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C0C20F-3418-1815-DDB2-F5E0BBBF806C}"/>
              </a:ext>
            </a:extLst>
          </p:cNvPr>
          <p:cNvSpPr/>
          <p:nvPr/>
        </p:nvSpPr>
        <p:spPr>
          <a:xfrm>
            <a:off x="62345" y="3459480"/>
            <a:ext cx="6276006" cy="2780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effectLst/>
                <a:latin typeface="+mj-lt"/>
              </a:rPr>
              <a:t>Modular concept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One module: 16 amplifiers + 4 stimulators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Arrange 32 copies to make it 512 recording + 128 stimulators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Programming interface programs the stimulators and the amplifiers 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The ADCs are multiplexed to 8 data lines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FB3719-B090-CE2D-671B-B0ED1C831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3417710"/>
            <a:ext cx="4437752" cy="324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8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F92D-056F-BB47-6E9A-11816FDB8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37856D-2686-1FF0-64BE-01251936F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89" y="6331531"/>
            <a:ext cx="2844800" cy="476250"/>
          </a:xfrm>
        </p:spPr>
        <p:txBody>
          <a:bodyPr/>
          <a:lstStyle/>
          <a:p>
            <a:pPr>
              <a:defRPr/>
            </a:pPr>
            <a:fld id="{3C2314C3-1413-4D84-8710-6C48ADF3D4E0}" type="slidenum">
              <a:rPr lang="en-US" smtClean="0">
                <a:latin typeface="+mj-lt"/>
              </a:rPr>
              <a:pPr>
                <a:defRPr/>
              </a:pPr>
              <a:t>6</a:t>
            </a:fld>
            <a:endParaRPr lang="en-US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CF8A55-5F36-3681-EE82-C3F251EF9B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589" y="72190"/>
            <a:ext cx="685800" cy="8219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D02FEE-E197-D8AA-7E43-D6487670345D}"/>
              </a:ext>
            </a:extLst>
          </p:cNvPr>
          <p:cNvSpPr/>
          <p:nvPr/>
        </p:nvSpPr>
        <p:spPr>
          <a:xfrm>
            <a:off x="62345" y="3459480"/>
            <a:ext cx="6276006" cy="2164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effectLst/>
                <a:latin typeface="+mj-lt"/>
              </a:rPr>
              <a:t>From Pixel Input to ADC Output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Gain: 100 – 700 (V/V)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Bandwidth: ~0.3 Hz to 10 kHz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IRN = 4 – 5  </a:t>
            </a:r>
            <a:r>
              <a:rPr lang="en-US" sz="2000" dirty="0">
                <a:effectLst/>
                <a:latin typeface="+mj-lt"/>
              </a:rPr>
              <a:t>µ</a:t>
            </a:r>
            <a:r>
              <a:rPr lang="en-US" sz="2000" dirty="0" err="1">
                <a:effectLst/>
                <a:latin typeface="+mj-lt"/>
              </a:rPr>
              <a:t>Vrms</a:t>
            </a:r>
            <a:r>
              <a:rPr lang="en-US" sz="2000" dirty="0">
                <a:effectLst/>
                <a:latin typeface="+mj-lt"/>
              </a:rPr>
              <a:t> 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Sampling Rate: 31.25 </a:t>
            </a:r>
            <a:r>
              <a:rPr lang="en-US" sz="2000" dirty="0" err="1">
                <a:solidFill>
                  <a:schemeClr val="tx1"/>
                </a:solidFill>
                <a:effectLst/>
                <a:latin typeface="+mj-lt"/>
              </a:rPr>
              <a:t>kS</a:t>
            </a: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/s per channel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8F4E2C1-3387-3046-3C67-28E2C82B5A09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" y="2895600"/>
            <a:ext cx="11042986" cy="0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7DEC0BA-B45C-FDDE-C257-3C3BCD4C34CC}"/>
              </a:ext>
            </a:extLst>
          </p:cNvPr>
          <p:cNvCxnSpPr>
            <a:cxnSpLocks/>
          </p:cNvCxnSpPr>
          <p:nvPr/>
        </p:nvCxnSpPr>
        <p:spPr bwMode="auto">
          <a:xfrm flipV="1">
            <a:off x="11539452" y="1444624"/>
            <a:ext cx="0" cy="1394918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315A89B2-D01F-2551-11AC-6E32EB50AE31}"/>
              </a:ext>
            </a:extLst>
          </p:cNvPr>
          <p:cNvSpPr txBox="1"/>
          <p:nvPr/>
        </p:nvSpPr>
        <p:spPr>
          <a:xfrm>
            <a:off x="4930140" y="2920048"/>
            <a:ext cx="23622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0000FF"/>
                </a:solidFill>
                <a:effectLst/>
              </a:rPr>
              <a:t>3.2 mm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D0CA1F-9618-67D1-7A53-CA22BAE0B0CB}"/>
              </a:ext>
            </a:extLst>
          </p:cNvPr>
          <p:cNvSpPr txBox="1"/>
          <p:nvPr/>
        </p:nvSpPr>
        <p:spPr>
          <a:xfrm rot="5400000">
            <a:off x="10929353" y="2118012"/>
            <a:ext cx="1709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7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</a:rPr>
              <a:t>360</a:t>
            </a:r>
            <a:r>
              <a:rPr lang="en-US" sz="1800" b="1" dirty="0">
                <a:solidFill>
                  <a:srgbClr val="0000FF"/>
                </a:solidFill>
                <a:effectLst/>
                <a:latin typeface="+mj-lt"/>
              </a:rPr>
              <a:t>µn</a:t>
            </a:r>
            <a:endParaRPr lang="en-US" sz="1700" b="1" dirty="0">
              <a:solidFill>
                <a:srgbClr val="0000FF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AEB752-54A4-7BD3-7BF0-70C9C31BA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35" y="1444624"/>
            <a:ext cx="11116086" cy="1377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23D0E1-CCD0-F5C2-344F-10DCDD8F6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693" y="4281761"/>
            <a:ext cx="2308459" cy="18572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DE69AE-A80F-70F6-BBC8-A7F3A1650CFA}"/>
              </a:ext>
            </a:extLst>
          </p:cNvPr>
          <p:cNvSpPr txBox="1"/>
          <p:nvPr/>
        </p:nvSpPr>
        <p:spPr>
          <a:xfrm>
            <a:off x="6625389" y="3559338"/>
            <a:ext cx="4953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</a:rPr>
              <a:t>IRN (Input-Referred Noise): ~4.2 µ</a:t>
            </a:r>
            <a:r>
              <a:rPr lang="en-US" sz="2000" b="1" dirty="0" err="1">
                <a:effectLst/>
              </a:rPr>
              <a:t>Vrms</a:t>
            </a:r>
            <a:endParaRPr lang="en-US" sz="2000" b="1" dirty="0">
              <a:effectLst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AD8341-59DD-1B1F-9E8B-7A93F1695A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4" y="4141178"/>
            <a:ext cx="3688080" cy="219035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10AA03C-2BCD-412F-788A-C2C58A90BCE6}"/>
              </a:ext>
            </a:extLst>
          </p:cNvPr>
          <p:cNvSpPr/>
          <p:nvPr/>
        </p:nvSpPr>
        <p:spPr bwMode="auto">
          <a:xfrm rot="16200000">
            <a:off x="6019800" y="-5105402"/>
            <a:ext cx="76202" cy="1226820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3600" dirty="0">
              <a:latin typeface="+mj-lt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6996E3D0-66B9-802F-44AC-BE7E33EC0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961"/>
            <a:ext cx="109728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1" lang="en-US" altLang="ja-JP" b="1" dirty="0">
                <a:effectLst/>
              </a:rPr>
              <a:t>Recording Mode</a:t>
            </a:r>
          </a:p>
        </p:txBody>
      </p:sp>
    </p:spTree>
    <p:extLst>
      <p:ext uri="{BB962C8B-B14F-4D97-AF65-F5344CB8AC3E}">
        <p14:creationId xmlns:p14="http://schemas.microsoft.com/office/powerpoint/2010/main" val="19388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C4486-8A6A-4FE1-4628-D256D1387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3C1F7F-46AA-7ED3-0E25-5009DED05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89" y="6331531"/>
            <a:ext cx="2844800" cy="476250"/>
          </a:xfrm>
        </p:spPr>
        <p:txBody>
          <a:bodyPr/>
          <a:lstStyle/>
          <a:p>
            <a:pPr>
              <a:defRPr/>
            </a:pPr>
            <a:fld id="{3C2314C3-1413-4D84-8710-6C48ADF3D4E0}" type="slidenum">
              <a:rPr lang="en-US" smtClean="0">
                <a:latin typeface="+mj-lt"/>
              </a:rPr>
              <a:pPr>
                <a:defRPr/>
              </a:pPr>
              <a:t>7</a:t>
            </a:fld>
            <a:endParaRPr lang="en-US" dirty="0"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0ADDA-2887-27AE-DDAB-F8073C66E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961"/>
            <a:ext cx="109728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1" lang="en-US" altLang="ja-JP" b="1" dirty="0">
                <a:effectLst/>
              </a:rPr>
              <a:t>Recording Mode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3B315E-258B-8AB3-90AB-5333739A0C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589" y="72190"/>
            <a:ext cx="685800" cy="8219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D56C34-39E8-A8B7-E3BC-E045A0E4B851}"/>
              </a:ext>
            </a:extLst>
          </p:cNvPr>
          <p:cNvSpPr/>
          <p:nvPr/>
        </p:nvSpPr>
        <p:spPr>
          <a:xfrm>
            <a:off x="62345" y="3459480"/>
            <a:ext cx="627600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effectLst/>
                <a:latin typeface="+mj-lt"/>
              </a:rPr>
              <a:t>From Pixel Input to ADC Output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Gain: 100 – 700 (V/V)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Bandwidth: ~0.3 Hz to 10 kHz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IRN = 4 – 5  </a:t>
            </a:r>
            <a:r>
              <a:rPr lang="en-US" sz="2000" dirty="0">
                <a:effectLst/>
                <a:latin typeface="+mj-lt"/>
              </a:rPr>
              <a:t>µ</a:t>
            </a:r>
            <a:r>
              <a:rPr lang="en-US" sz="2000" dirty="0" err="1">
                <a:effectLst/>
                <a:latin typeface="+mj-lt"/>
              </a:rPr>
              <a:t>Vrms</a:t>
            </a:r>
            <a:r>
              <a:rPr lang="en-US" sz="2000" dirty="0">
                <a:effectLst/>
                <a:latin typeface="+mj-lt"/>
              </a:rPr>
              <a:t> 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Sampling Rate: 31.25 </a:t>
            </a:r>
            <a:r>
              <a:rPr lang="en-US" sz="2000" dirty="0" err="1">
                <a:solidFill>
                  <a:schemeClr val="tx1"/>
                </a:solidFill>
                <a:effectLst/>
                <a:latin typeface="+mj-lt"/>
              </a:rPr>
              <a:t>kS</a:t>
            </a: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/s per channel</a:t>
            </a:r>
          </a:p>
          <a:p>
            <a:pPr marL="914400" lvl="1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DC Power: ~17.24 µW / channel </a:t>
            </a:r>
          </a:p>
          <a:p>
            <a:pPr marL="1371600" lvl="2" indent="-4572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ffectLst/>
                <a:latin typeface="+mj-lt"/>
              </a:rPr>
              <a:t>Not including the external LDOs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6A6EFF3-C656-2D14-B99C-3FBE7518B8C9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" y="2895600"/>
            <a:ext cx="11042986" cy="0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744F834-6D2C-70BD-6F90-2F094CA29E97}"/>
              </a:ext>
            </a:extLst>
          </p:cNvPr>
          <p:cNvCxnSpPr>
            <a:cxnSpLocks/>
          </p:cNvCxnSpPr>
          <p:nvPr/>
        </p:nvCxnSpPr>
        <p:spPr bwMode="auto">
          <a:xfrm flipV="1">
            <a:off x="11539452" y="1444624"/>
            <a:ext cx="0" cy="1394918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938D80F-9D46-C06A-5202-19F21F5C2508}"/>
              </a:ext>
            </a:extLst>
          </p:cNvPr>
          <p:cNvSpPr txBox="1"/>
          <p:nvPr/>
        </p:nvSpPr>
        <p:spPr>
          <a:xfrm>
            <a:off x="4930140" y="2920048"/>
            <a:ext cx="23622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0000FF"/>
                </a:solidFill>
                <a:effectLst/>
              </a:rPr>
              <a:t>3.2 mm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4C0A447-1268-5B0C-7DE2-17A13AD12573}"/>
              </a:ext>
            </a:extLst>
          </p:cNvPr>
          <p:cNvSpPr txBox="1"/>
          <p:nvPr/>
        </p:nvSpPr>
        <p:spPr>
          <a:xfrm rot="5400000">
            <a:off x="10929353" y="2118012"/>
            <a:ext cx="1709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7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</a:rPr>
              <a:t>360</a:t>
            </a:r>
            <a:r>
              <a:rPr lang="en-US" sz="1800" b="1" dirty="0">
                <a:solidFill>
                  <a:srgbClr val="0000FF"/>
                </a:solidFill>
                <a:effectLst/>
                <a:latin typeface="+mj-lt"/>
              </a:rPr>
              <a:t>µn</a:t>
            </a:r>
            <a:endParaRPr lang="en-US" sz="1700" b="1" dirty="0">
              <a:solidFill>
                <a:srgbClr val="0000FF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B0BB1B-A7E1-BF13-A0CD-2E58D9BF6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35" y="1444624"/>
            <a:ext cx="11116086" cy="13779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A006F-254F-249E-BC15-DE99EB83F9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4119882"/>
            <a:ext cx="3424989" cy="22677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4D0C0D-AEA1-66BA-CE99-8B01145A82AA}"/>
              </a:ext>
            </a:extLst>
          </p:cNvPr>
          <p:cNvSpPr/>
          <p:nvPr/>
        </p:nvSpPr>
        <p:spPr bwMode="auto">
          <a:xfrm rot="16200000">
            <a:off x="6019800" y="-5105402"/>
            <a:ext cx="76202" cy="1226820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796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F406C-BA07-8E8B-B330-64BFA36EC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84D72D-5043-237F-6DF1-03BFE61B5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3589" y="6331531"/>
            <a:ext cx="2844800" cy="476250"/>
          </a:xfrm>
        </p:spPr>
        <p:txBody>
          <a:bodyPr/>
          <a:lstStyle/>
          <a:p>
            <a:pPr>
              <a:defRPr/>
            </a:pPr>
            <a:fld id="{3C2314C3-1413-4D84-8710-6C48ADF3D4E0}" type="slidenum">
              <a:rPr lang="en-US" smtClean="0">
                <a:latin typeface="+mj-lt"/>
              </a:rPr>
              <a:pPr>
                <a:defRPr/>
              </a:pPr>
              <a:t>8</a:t>
            </a:fld>
            <a:endParaRPr lang="en-US" dirty="0"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64178E-4A03-BE8C-0795-26A7DD729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961"/>
            <a:ext cx="10972801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1" lang="en-US" altLang="ja-JP" b="1" dirty="0">
                <a:effectLst/>
              </a:rPr>
              <a:t>Recording Mode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A4FCE2-3A63-5532-44F1-4F5320FD3A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589" y="72190"/>
            <a:ext cx="685800" cy="8219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9D0004-1A3F-408C-3C32-E68AA1DE3A98}"/>
              </a:ext>
            </a:extLst>
          </p:cNvPr>
          <p:cNvSpPr/>
          <p:nvPr/>
        </p:nvSpPr>
        <p:spPr bwMode="auto">
          <a:xfrm rot="16200000">
            <a:off x="6019800" y="-5105402"/>
            <a:ext cx="76202" cy="12268202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 sz="3600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90FA13-35EE-92C4-5C37-BDF8C02F5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855" y="1741303"/>
            <a:ext cx="7984289" cy="3375394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344DB16-CD35-FB6B-E329-4AEC43BD85B3}"/>
              </a:ext>
            </a:extLst>
          </p:cNvPr>
          <p:cNvSpPr txBox="1">
            <a:spLocks/>
          </p:cNvSpPr>
          <p:nvPr/>
        </p:nvSpPr>
        <p:spPr>
          <a:xfrm>
            <a:off x="407276" y="5425488"/>
            <a:ext cx="5460124" cy="11999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1" kern="0" dirty="0">
                <a:effectLst/>
              </a:rPr>
              <a:t>Integrated ASIC + Probe noise</a:t>
            </a:r>
          </a:p>
          <a:p>
            <a:r>
              <a:rPr lang="en-US" sz="2000" b="1" kern="0" dirty="0">
                <a:effectLst/>
              </a:rPr>
              <a:t>µ = 6.5µVRMS and σ = 0.3µVRMS</a:t>
            </a:r>
          </a:p>
        </p:txBody>
      </p:sp>
    </p:spTree>
    <p:extLst>
      <p:ext uri="{BB962C8B-B14F-4D97-AF65-F5344CB8AC3E}">
        <p14:creationId xmlns:p14="http://schemas.microsoft.com/office/powerpoint/2010/main" val="2017821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AFC2E-A94F-608B-862E-B35D3283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E9C970-1B10-40FC-E57E-42CE9D266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65FD47-E079-6C0A-0487-0C97FF8C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Reading Mode – How?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26E9D-9264-AFD2-8B6F-0EABD3811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4343400" cy="5369286"/>
          </a:xfrm>
        </p:spPr>
        <p:txBody>
          <a:bodyPr/>
          <a:lstStyle/>
          <a:p>
            <a:r>
              <a:rPr lang="en-US" sz="1800" dirty="0"/>
              <a:t>Custom GUI</a:t>
            </a:r>
          </a:p>
          <a:p>
            <a:pPr lvl="1"/>
            <a:r>
              <a:rPr lang="en-US" sz="1800" dirty="0"/>
              <a:t>Recording on the top</a:t>
            </a:r>
          </a:p>
          <a:p>
            <a:pPr lvl="1"/>
            <a:r>
              <a:rPr lang="en-US" sz="1800" dirty="0"/>
              <a:t>Stimulation on the bottom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B62B83-6B04-F27B-D4B8-998C92375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6" y="1676400"/>
            <a:ext cx="7193584" cy="41651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413959-5891-47D5-9B80-D58917C2CF08}"/>
              </a:ext>
            </a:extLst>
          </p:cNvPr>
          <p:cNvSpPr/>
          <p:nvPr/>
        </p:nvSpPr>
        <p:spPr bwMode="auto">
          <a:xfrm>
            <a:off x="4785208" y="1676400"/>
            <a:ext cx="7178192" cy="493893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646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E0907-E11E-1736-9F9C-165CAE7E4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9081C9-873A-C2F6-D007-404034F5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F33A86-24EB-4D86-538A-A78F436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Reading Mode – How?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D52AD-1403-08D9-DE14-78D34C773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4343400" cy="5369286"/>
          </a:xfrm>
        </p:spPr>
        <p:txBody>
          <a:bodyPr/>
          <a:lstStyle/>
          <a:p>
            <a:r>
              <a:rPr lang="en-US" sz="1800" dirty="0"/>
              <a:t>Custom GUI</a:t>
            </a:r>
          </a:p>
          <a:p>
            <a:pPr lvl="1"/>
            <a:r>
              <a:rPr lang="en-US" sz="1800" dirty="0"/>
              <a:t>Recording on the top</a:t>
            </a:r>
          </a:p>
          <a:p>
            <a:pPr lvl="1"/>
            <a:r>
              <a:rPr lang="en-US" sz="1800" dirty="0"/>
              <a:t>Stimulation on the bottom</a:t>
            </a:r>
          </a:p>
          <a:p>
            <a:r>
              <a:rPr lang="en-US" sz="1800" dirty="0"/>
              <a:t>Start recording</a:t>
            </a:r>
          </a:p>
          <a:p>
            <a:pPr lvl="1"/>
            <a:r>
              <a:rPr lang="en-US" sz="1800" dirty="0"/>
              <a:t>Sends a sequence to FPGA to trigger the recording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45FEDB-7D61-5399-01B3-A59F38599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6" y="1676400"/>
            <a:ext cx="7193584" cy="41651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D122D9-E6CD-1529-9B2E-8E1AA1C38BD7}"/>
              </a:ext>
            </a:extLst>
          </p:cNvPr>
          <p:cNvSpPr/>
          <p:nvPr/>
        </p:nvSpPr>
        <p:spPr bwMode="auto">
          <a:xfrm>
            <a:off x="4785208" y="1676400"/>
            <a:ext cx="7178192" cy="493893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E47914C-CD41-6C39-C245-88A8ECBB06E5}"/>
              </a:ext>
            </a:extLst>
          </p:cNvPr>
          <p:cNvCxnSpPr/>
          <p:nvPr/>
        </p:nvCxnSpPr>
        <p:spPr bwMode="auto">
          <a:xfrm flipV="1">
            <a:off x="5166208" y="2017893"/>
            <a:ext cx="381000" cy="30480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62260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88E54-4508-F5ED-7FB6-BB18E2C93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1C80F5-C0F2-49E3-10D8-3399D76DD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839A09-CC31-92D8-FA8F-D59D76A81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Reading Mode – How?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BA39CD-9F04-CEEB-2C4F-AE25E12E6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4343400" cy="5369286"/>
          </a:xfrm>
        </p:spPr>
        <p:txBody>
          <a:bodyPr/>
          <a:lstStyle/>
          <a:p>
            <a:r>
              <a:rPr lang="en-US" sz="1800" dirty="0"/>
              <a:t>Custom GUI</a:t>
            </a:r>
          </a:p>
          <a:p>
            <a:pPr lvl="1"/>
            <a:r>
              <a:rPr lang="en-US" sz="1800" dirty="0"/>
              <a:t>Recording on the top</a:t>
            </a:r>
          </a:p>
          <a:p>
            <a:pPr lvl="1"/>
            <a:r>
              <a:rPr lang="en-US" sz="1800" dirty="0"/>
              <a:t>Stimulation on the bottom</a:t>
            </a:r>
          </a:p>
          <a:p>
            <a:r>
              <a:rPr lang="en-US" sz="1800" dirty="0"/>
              <a:t>Start recording</a:t>
            </a:r>
          </a:p>
          <a:p>
            <a:pPr lvl="1"/>
            <a:r>
              <a:rPr lang="en-US" sz="1800" dirty="0"/>
              <a:t>Sends a sequence to FPGA to trigger the recording</a:t>
            </a:r>
          </a:p>
          <a:p>
            <a:r>
              <a:rPr lang="en-US" sz="1800" dirty="0"/>
              <a:t>Reset amplifier</a:t>
            </a:r>
          </a:p>
          <a:p>
            <a:pPr lvl="1"/>
            <a:r>
              <a:rPr lang="en-US" sz="1800" dirty="0"/>
              <a:t>It sends a sequence to FPGA to trigger the reset the amplifiers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9DD3A4-8B06-925C-A6F1-C2AED3460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6" y="1676400"/>
            <a:ext cx="7193584" cy="41651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CCFE2F-13E1-A2F6-0F49-3A397D738028}"/>
              </a:ext>
            </a:extLst>
          </p:cNvPr>
          <p:cNvSpPr/>
          <p:nvPr/>
        </p:nvSpPr>
        <p:spPr bwMode="auto">
          <a:xfrm>
            <a:off x="4785208" y="1676400"/>
            <a:ext cx="7178192" cy="493893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56BE70F-4020-FAEC-5B4E-25009A8539D6}"/>
              </a:ext>
            </a:extLst>
          </p:cNvPr>
          <p:cNvCxnSpPr/>
          <p:nvPr/>
        </p:nvCxnSpPr>
        <p:spPr bwMode="auto">
          <a:xfrm flipV="1">
            <a:off x="5166208" y="2017893"/>
            <a:ext cx="381000" cy="30480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FC14862-513D-6A24-E4FB-CDA7DFC5BCC8}"/>
              </a:ext>
            </a:extLst>
          </p:cNvPr>
          <p:cNvCxnSpPr/>
          <p:nvPr/>
        </p:nvCxnSpPr>
        <p:spPr bwMode="auto">
          <a:xfrm flipV="1">
            <a:off x="5753100" y="2067833"/>
            <a:ext cx="381000" cy="30480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1628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DDEAA-CB81-D7C1-6706-CD2C2D866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0EF821-6048-41C9-2E9D-B37B3AB74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A766E3-B0F6-15AA-6AA1-387729995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Reading Mode – How?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95050-2202-24AA-9723-B0E57BDA6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4343400" cy="5369286"/>
          </a:xfrm>
        </p:spPr>
        <p:txBody>
          <a:bodyPr/>
          <a:lstStyle/>
          <a:p>
            <a:r>
              <a:rPr lang="en-US" sz="1800" dirty="0"/>
              <a:t>Custom GUI</a:t>
            </a:r>
          </a:p>
          <a:p>
            <a:pPr lvl="1"/>
            <a:r>
              <a:rPr lang="en-US" sz="1800" dirty="0"/>
              <a:t>Recording on the top</a:t>
            </a:r>
          </a:p>
          <a:p>
            <a:pPr lvl="1"/>
            <a:r>
              <a:rPr lang="en-US" sz="1800" dirty="0"/>
              <a:t>Stimulation on the bottom</a:t>
            </a:r>
          </a:p>
          <a:p>
            <a:r>
              <a:rPr lang="en-US" sz="1800" dirty="0"/>
              <a:t>Start recording</a:t>
            </a:r>
          </a:p>
          <a:p>
            <a:pPr lvl="1"/>
            <a:r>
              <a:rPr lang="en-US" sz="1800" dirty="0"/>
              <a:t>Sends a sequence to FPGA to trigger the recording</a:t>
            </a:r>
          </a:p>
          <a:p>
            <a:r>
              <a:rPr lang="en-US" sz="1800" dirty="0"/>
              <a:t>Reset amplifier</a:t>
            </a:r>
          </a:p>
          <a:p>
            <a:pPr lvl="1"/>
            <a:r>
              <a:rPr lang="en-US" sz="1800" dirty="0"/>
              <a:t>It sends a sequence to FPGA to trigger the reset the amplifiers</a:t>
            </a:r>
          </a:p>
          <a:p>
            <a:r>
              <a:rPr lang="en-US" sz="1800" dirty="0"/>
              <a:t>Left and Right Gain</a:t>
            </a:r>
          </a:p>
          <a:p>
            <a:pPr lvl="1"/>
            <a:r>
              <a:rPr lang="en-US" sz="1800" dirty="0"/>
              <a:t>They control the gains of the two sides of the chip (they can be different if needed) </a:t>
            </a:r>
          </a:p>
          <a:p>
            <a:pPr lvl="1"/>
            <a:r>
              <a:rPr lang="en-US" sz="1800" dirty="0"/>
              <a:t>Gain will be programmed only if Program Gains is pressed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72E5C0-9038-4DBF-F2A1-06301C67E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6" y="1676400"/>
            <a:ext cx="7193584" cy="416518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52EDF0C-8733-CF53-1937-ABF37190B1D4}"/>
              </a:ext>
            </a:extLst>
          </p:cNvPr>
          <p:cNvSpPr/>
          <p:nvPr/>
        </p:nvSpPr>
        <p:spPr bwMode="auto">
          <a:xfrm>
            <a:off x="4785208" y="1676400"/>
            <a:ext cx="7178192" cy="493893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A8402CF-9093-57C9-3B42-50A3DD104DB3}"/>
              </a:ext>
            </a:extLst>
          </p:cNvPr>
          <p:cNvCxnSpPr/>
          <p:nvPr/>
        </p:nvCxnSpPr>
        <p:spPr bwMode="auto">
          <a:xfrm flipV="1">
            <a:off x="5166208" y="2017893"/>
            <a:ext cx="381000" cy="30480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E4FC936-967F-4E16-E752-6648A24C5F3F}"/>
              </a:ext>
            </a:extLst>
          </p:cNvPr>
          <p:cNvCxnSpPr/>
          <p:nvPr/>
        </p:nvCxnSpPr>
        <p:spPr bwMode="auto">
          <a:xfrm flipV="1">
            <a:off x="11201400" y="2057517"/>
            <a:ext cx="381000" cy="30480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0F75D81-E71B-CD89-1F6F-77AD83F8BCAA}"/>
              </a:ext>
            </a:extLst>
          </p:cNvPr>
          <p:cNvSpPr/>
          <p:nvPr/>
        </p:nvSpPr>
        <p:spPr bwMode="auto">
          <a:xfrm>
            <a:off x="9525000" y="1793865"/>
            <a:ext cx="1371600" cy="265176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84F2C2C-E881-F541-1E5D-CBFBF4E3C30F}"/>
              </a:ext>
            </a:extLst>
          </p:cNvPr>
          <p:cNvCxnSpPr/>
          <p:nvPr/>
        </p:nvCxnSpPr>
        <p:spPr bwMode="auto">
          <a:xfrm flipV="1">
            <a:off x="5753100" y="2067833"/>
            <a:ext cx="381000" cy="30480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6627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713A9-24CE-2179-1D58-6AD827F5F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73FBC2-2C31-5342-4F89-627BE9676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82E565-A045-1210-E451-AEBB3E7E9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What happens in the 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97FF5-E21C-3C2D-BA8A-F8624B742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11811000" cy="5369286"/>
          </a:xfrm>
        </p:spPr>
        <p:txBody>
          <a:bodyPr/>
          <a:lstStyle/>
          <a:p>
            <a:r>
              <a:rPr lang="en-US" sz="1800" dirty="0"/>
              <a:t>Recording Related Pins</a:t>
            </a:r>
          </a:p>
          <a:p>
            <a:pPr lvl="1"/>
            <a:r>
              <a:rPr lang="en-US" sz="1600" b="1" dirty="0" err="1"/>
              <a:t>Chip_Reset</a:t>
            </a:r>
            <a:r>
              <a:rPr lang="en-US" sz="1600" b="1" dirty="0"/>
              <a:t>: </a:t>
            </a:r>
            <a:r>
              <a:rPr lang="en-US" sz="1600" dirty="0"/>
              <a:t>We use this pin to reset the chip to a known state </a:t>
            </a:r>
          </a:p>
          <a:p>
            <a:pPr lvl="1"/>
            <a:r>
              <a:rPr lang="en-US" sz="1600" b="1" dirty="0"/>
              <a:t>CLK32MHz_In: </a:t>
            </a:r>
            <a:r>
              <a:rPr lang="en-US" sz="1600" dirty="0"/>
              <a:t>If we press start recording button, the FPGA sends this clock to the ASIC to start the recording</a:t>
            </a:r>
          </a:p>
          <a:p>
            <a:pPr lvl="1"/>
            <a:r>
              <a:rPr lang="en-US" sz="1600" b="1" dirty="0"/>
              <a:t>FE_RESET: </a:t>
            </a:r>
            <a:r>
              <a:rPr lang="en-US" sz="1600" dirty="0"/>
              <a:t>If we press reset amplifier button, the FPGA resets the amplifiers we should see very silent channels</a:t>
            </a:r>
          </a:p>
          <a:p>
            <a:pPr lvl="1"/>
            <a:r>
              <a:rPr lang="en-US" sz="1600" b="1" dirty="0"/>
              <a:t>Amplifier Gain: </a:t>
            </a:r>
            <a:r>
              <a:rPr lang="en-US" sz="1600" dirty="0"/>
              <a:t>Amplifier gain is set by a Serial Peripheral Interface (SPI will talk more about this later)</a:t>
            </a:r>
          </a:p>
          <a:p>
            <a:pPr marL="457200" lvl="1" indent="0">
              <a:buNone/>
            </a:pPr>
            <a:r>
              <a:rPr lang="en-US" sz="1600" dirty="0"/>
              <a:t> </a:t>
            </a:r>
            <a:endParaRPr lang="en-US" sz="1600" b="1" dirty="0"/>
          </a:p>
          <a:p>
            <a:pPr lvl="1"/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55480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0612B-F283-79CF-39F5-700686DB4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1DDCC1-EBE3-2AC8-02DA-6EA8277DB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7272C0-8298-CF6C-3BB3-0330F4D7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What happens in the 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DED9D5-4D14-5848-22C4-B1AE90DB8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34907"/>
            <a:ext cx="11811000" cy="5369286"/>
          </a:xfrm>
        </p:spPr>
        <p:txBody>
          <a:bodyPr/>
          <a:lstStyle/>
          <a:p>
            <a:r>
              <a:rPr lang="en-US" sz="1800" dirty="0"/>
              <a:t>Recording Related Pins</a:t>
            </a:r>
          </a:p>
          <a:p>
            <a:pPr lvl="1"/>
            <a:r>
              <a:rPr lang="en-US" sz="1600" b="1" dirty="0" err="1"/>
              <a:t>Chip_Reset</a:t>
            </a:r>
            <a:r>
              <a:rPr lang="en-US" sz="1600" b="1" dirty="0"/>
              <a:t>: </a:t>
            </a:r>
            <a:r>
              <a:rPr lang="en-US" sz="1600" dirty="0"/>
              <a:t>We use this pin to reset the chip to a known state </a:t>
            </a:r>
          </a:p>
          <a:p>
            <a:pPr lvl="1"/>
            <a:r>
              <a:rPr lang="en-US" sz="1600" b="1" dirty="0"/>
              <a:t>CLK32MHz_In: </a:t>
            </a:r>
            <a:r>
              <a:rPr lang="en-US" sz="1600" dirty="0"/>
              <a:t>If we press start recording button, the FPGA sends this clock to the ASIC to start the recording</a:t>
            </a:r>
          </a:p>
          <a:p>
            <a:pPr lvl="1"/>
            <a:r>
              <a:rPr lang="en-US" sz="1600" b="1" dirty="0"/>
              <a:t>FE_RESET: </a:t>
            </a:r>
            <a:r>
              <a:rPr lang="en-US" sz="1600" dirty="0"/>
              <a:t>If we press reset amplifier button, the FPGA resets the amplifiers we should see very silent channels</a:t>
            </a:r>
          </a:p>
          <a:p>
            <a:pPr lvl="1"/>
            <a:r>
              <a:rPr lang="en-US" sz="1600" b="1" dirty="0"/>
              <a:t>Amplifier Gain: </a:t>
            </a:r>
            <a:r>
              <a:rPr lang="en-US" sz="1600" dirty="0"/>
              <a:t>Amplifier gain is set by a Serial Peripheral Interface (SPI will talk more about this later)</a:t>
            </a:r>
          </a:p>
          <a:p>
            <a:r>
              <a:rPr lang="en-US" sz="1600" dirty="0"/>
              <a:t>When recording starts: Chip will transmit these signals</a:t>
            </a:r>
            <a:endParaRPr lang="en-US" sz="1600" b="1" dirty="0"/>
          </a:p>
          <a:p>
            <a:pPr lvl="1"/>
            <a:r>
              <a:rPr lang="en-US" sz="1600" b="1" dirty="0"/>
              <a:t>CLK32MHz_Out: Used by FPGA to readout the correct data</a:t>
            </a:r>
          </a:p>
          <a:p>
            <a:pPr lvl="1"/>
            <a:r>
              <a:rPr lang="en-US" sz="1600" b="1" dirty="0"/>
              <a:t>Data&lt;1:8&gt;: Contains the recording data</a:t>
            </a:r>
          </a:p>
          <a:p>
            <a:pPr lvl="2"/>
            <a:r>
              <a:rPr lang="en-US" sz="1600" dirty="0"/>
              <a:t>Each data line contains the information of 4 ADC (time multiplexed) </a:t>
            </a:r>
          </a:p>
          <a:p>
            <a:pPr lvl="2"/>
            <a:r>
              <a:rPr lang="en-US" sz="1600" dirty="0"/>
              <a:t>One ADC </a:t>
            </a:r>
            <a:r>
              <a:rPr lang="en-US" sz="1600" dirty="0">
                <a:sym typeface="Wingdings" panose="05000000000000000000" pitchFamily="2" charset="2"/>
              </a:rPr>
              <a:t> 16amps, then 1 Data  64 amps. </a:t>
            </a:r>
            <a:endParaRPr lang="en-US" sz="1600" dirty="0"/>
          </a:p>
          <a:p>
            <a:pPr lvl="1"/>
            <a:r>
              <a:rPr lang="en-US" sz="1600" b="1" dirty="0"/>
              <a:t>Read: </a:t>
            </a:r>
            <a:r>
              <a:rPr lang="en-US" sz="1600" dirty="0"/>
              <a:t>Used to let the FPGA know that a new amplifier’s data is being streamed </a:t>
            </a:r>
            <a:endParaRPr lang="en-US" sz="1600" b="1" dirty="0"/>
          </a:p>
          <a:p>
            <a:pPr lvl="1"/>
            <a:r>
              <a:rPr lang="en-US" sz="1600" b="1" dirty="0"/>
              <a:t>Sync: </a:t>
            </a:r>
            <a:r>
              <a:rPr lang="en-US" sz="1600" dirty="0"/>
              <a:t>Used to let the FPGA know which amplifier’s data is being streamed </a:t>
            </a:r>
          </a:p>
          <a:p>
            <a:pPr lvl="1"/>
            <a:endParaRPr lang="en-US" sz="18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2DA07B-ECDD-68C2-19C4-6145A1E89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92" y="5000625"/>
            <a:ext cx="11383818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21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E59CB-01C1-1AF3-8EA0-1FB946EC7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1A380F-C82E-EAC7-ACA5-CA2DE119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C1F295-6A2B-AD5F-537D-FEA50A583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Communication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D3A95-4A3E-B29D-5314-6BA5F29F4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087624"/>
            <a:ext cx="11811000" cy="3160776"/>
          </a:xfrm>
        </p:spPr>
        <p:txBody>
          <a:bodyPr/>
          <a:lstStyle/>
          <a:p>
            <a:r>
              <a:rPr lang="en-US" sz="1800" dirty="0"/>
              <a:t>1 Frame = 1024 clock cycles</a:t>
            </a:r>
          </a:p>
          <a:p>
            <a:r>
              <a:rPr lang="en-US" sz="1800" dirty="0"/>
              <a:t>Within each frame, there is one Sync and 16 Read</a:t>
            </a:r>
          </a:p>
          <a:p>
            <a:r>
              <a:rPr lang="en-US" sz="1800" dirty="0"/>
              <a:t>Sync, signals when the FPGA should start streaming the data </a:t>
            </a:r>
            <a:r>
              <a:rPr lang="en-US" sz="1800" dirty="0">
                <a:sym typeface="Wingdings" panose="05000000000000000000" pitchFamily="2" charset="2"/>
              </a:rPr>
              <a:t> aligns the channel map</a:t>
            </a:r>
          </a:p>
          <a:p>
            <a:r>
              <a:rPr lang="en-US" sz="1800" dirty="0">
                <a:sym typeface="Wingdings" panose="05000000000000000000" pitchFamily="2" charset="2"/>
              </a:rPr>
              <a:t>Read signals a new amplifier is being streamed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Within each Read period, DATA streams information about 4 amplifiers (from 4 different ADCs which share the same data line)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They all have the same location in a group of 16</a:t>
            </a:r>
          </a:p>
          <a:p>
            <a:endParaRPr lang="en-US" sz="1800" dirty="0">
              <a:sym typeface="Wingdings" panose="05000000000000000000" pitchFamily="2" charset="2"/>
            </a:endParaRPr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DB1215-C924-595E-265F-7F0500F83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5" y="1143000"/>
            <a:ext cx="11383818" cy="161925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208B366-0D4B-93F9-5E44-847179EEFA52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5FBAC5D4-3703-0DE0-AA65-925D39A65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4740435"/>
            <a:ext cx="5128141" cy="2096995"/>
          </a:xfrm>
          <a:prstGeom prst="rect">
            <a:avLst/>
          </a:prstGeom>
        </p:spPr>
      </p:pic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2069D573-E0BE-9F73-8901-E7DE2AF3A9EC}"/>
              </a:ext>
            </a:extLst>
          </p:cNvPr>
          <p:cNvCxnSpPr>
            <a:cxnSpLocks/>
          </p:cNvCxnSpPr>
          <p:nvPr/>
        </p:nvCxnSpPr>
        <p:spPr bwMode="auto">
          <a:xfrm flipH="1">
            <a:off x="11734800" y="502920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C1FF979-A2FB-9560-24D8-95BDAAAF62FE}"/>
              </a:ext>
            </a:extLst>
          </p:cNvPr>
          <p:cNvCxnSpPr>
            <a:cxnSpLocks/>
          </p:cNvCxnSpPr>
          <p:nvPr/>
        </p:nvCxnSpPr>
        <p:spPr bwMode="auto">
          <a:xfrm flipH="1">
            <a:off x="11757822" y="548640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BBDCBF0D-2824-EB22-F25A-9F52F4D2E3E3}"/>
              </a:ext>
            </a:extLst>
          </p:cNvPr>
          <p:cNvCxnSpPr>
            <a:cxnSpLocks/>
          </p:cNvCxnSpPr>
          <p:nvPr/>
        </p:nvCxnSpPr>
        <p:spPr bwMode="auto">
          <a:xfrm flipH="1">
            <a:off x="11753101" y="594360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86B95294-FBFF-44A2-F647-BB0EEF7AEB45}"/>
              </a:ext>
            </a:extLst>
          </p:cNvPr>
          <p:cNvCxnSpPr>
            <a:cxnSpLocks/>
          </p:cNvCxnSpPr>
          <p:nvPr/>
        </p:nvCxnSpPr>
        <p:spPr bwMode="auto">
          <a:xfrm flipH="1">
            <a:off x="11753100" y="638175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0" name="Rectangle 169">
            <a:extLst>
              <a:ext uri="{FF2B5EF4-FFF2-40B4-BE49-F238E27FC236}">
                <a16:creationId xmlns:a16="http://schemas.microsoft.com/office/drawing/2014/main" id="{DDA69B46-CB35-5D8B-268E-094AED2E9EC2}"/>
              </a:ext>
            </a:extLst>
          </p:cNvPr>
          <p:cNvSpPr/>
          <p:nvPr/>
        </p:nvSpPr>
        <p:spPr bwMode="auto">
          <a:xfrm>
            <a:off x="169785" y="2247860"/>
            <a:ext cx="6078615" cy="493893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353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6BA93-CE60-9078-4B74-85113B01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79C4BF-69DE-7113-07FF-65E908FBD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AF15EA-DB76-D879-C56D-7C016768F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Communication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0C927-29A8-0563-7C85-B9448886D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087624"/>
            <a:ext cx="11811000" cy="3160776"/>
          </a:xfrm>
        </p:spPr>
        <p:txBody>
          <a:bodyPr/>
          <a:lstStyle/>
          <a:p>
            <a:r>
              <a:rPr lang="en-US" sz="1800" dirty="0"/>
              <a:t>1 Frame = 1024 clock cycles</a:t>
            </a:r>
          </a:p>
          <a:p>
            <a:r>
              <a:rPr lang="en-US" sz="1800" dirty="0"/>
              <a:t>Within each frame, there is one Sync and 16 Read</a:t>
            </a:r>
          </a:p>
          <a:p>
            <a:r>
              <a:rPr lang="en-US" sz="1800" dirty="0"/>
              <a:t>Sync, signals when the FPGA should start streaming the data </a:t>
            </a:r>
            <a:r>
              <a:rPr lang="en-US" sz="1800" dirty="0">
                <a:sym typeface="Wingdings" panose="05000000000000000000" pitchFamily="2" charset="2"/>
              </a:rPr>
              <a:t> aligns the channel map</a:t>
            </a:r>
          </a:p>
          <a:p>
            <a:r>
              <a:rPr lang="en-US" sz="1800" dirty="0">
                <a:sym typeface="Wingdings" panose="05000000000000000000" pitchFamily="2" charset="2"/>
              </a:rPr>
              <a:t>Read signals a new amplifier is being streamed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Within each Read period, DATA streams information about 4 amplifiers (from 4 different ADCs which share the same data line)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They all have the same location in a group of 16</a:t>
            </a:r>
          </a:p>
          <a:p>
            <a:endParaRPr lang="en-US" sz="1800" dirty="0">
              <a:sym typeface="Wingdings" panose="05000000000000000000" pitchFamily="2" charset="2"/>
            </a:endParaRPr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62A3F3-A870-0B3C-0826-F9122FC68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5" y="1143000"/>
            <a:ext cx="11383818" cy="161925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15B64AE-1645-879F-4604-502DF865F5B9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D45CEC7C-CA31-14BE-3D53-E50EFA39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4740435"/>
            <a:ext cx="5128141" cy="2096995"/>
          </a:xfrm>
          <a:prstGeom prst="rect">
            <a:avLst/>
          </a:prstGeom>
        </p:spPr>
      </p:pic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7C5C905D-3E80-AF60-AC82-DC4EB70D5FD5}"/>
              </a:ext>
            </a:extLst>
          </p:cNvPr>
          <p:cNvCxnSpPr>
            <a:cxnSpLocks/>
          </p:cNvCxnSpPr>
          <p:nvPr/>
        </p:nvCxnSpPr>
        <p:spPr bwMode="auto">
          <a:xfrm flipH="1">
            <a:off x="8536478" y="518160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D6AB049-6D8B-5243-A1BB-74B8E27E8CD2}"/>
              </a:ext>
            </a:extLst>
          </p:cNvPr>
          <p:cNvCxnSpPr>
            <a:cxnSpLocks/>
          </p:cNvCxnSpPr>
          <p:nvPr/>
        </p:nvCxnSpPr>
        <p:spPr bwMode="auto">
          <a:xfrm flipH="1">
            <a:off x="8559500" y="563880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72A59B4E-16A3-E83E-ABC9-21BF75508E41}"/>
              </a:ext>
            </a:extLst>
          </p:cNvPr>
          <p:cNvCxnSpPr>
            <a:cxnSpLocks/>
          </p:cNvCxnSpPr>
          <p:nvPr/>
        </p:nvCxnSpPr>
        <p:spPr bwMode="auto">
          <a:xfrm flipH="1">
            <a:off x="8554779" y="609600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F84BFFC2-07EE-61A5-780A-610BF697A874}"/>
              </a:ext>
            </a:extLst>
          </p:cNvPr>
          <p:cNvCxnSpPr>
            <a:cxnSpLocks/>
          </p:cNvCxnSpPr>
          <p:nvPr/>
        </p:nvCxnSpPr>
        <p:spPr bwMode="auto">
          <a:xfrm flipH="1">
            <a:off x="8554778" y="6534150"/>
            <a:ext cx="365641" cy="0"/>
          </a:xfrm>
          <a:prstGeom prst="straightConnector1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0" name="Rectangle 169">
            <a:extLst>
              <a:ext uri="{FF2B5EF4-FFF2-40B4-BE49-F238E27FC236}">
                <a16:creationId xmlns:a16="http://schemas.microsoft.com/office/drawing/2014/main" id="{89CBA1F4-27CE-B383-CF1F-1D6D0F8FAA19}"/>
              </a:ext>
            </a:extLst>
          </p:cNvPr>
          <p:cNvSpPr/>
          <p:nvPr/>
        </p:nvSpPr>
        <p:spPr bwMode="auto">
          <a:xfrm>
            <a:off x="6096000" y="2264559"/>
            <a:ext cx="5349363" cy="493893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02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D4AD1-0D9F-FCD7-384A-F02FA9B1E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6B1FC9-2D42-0FDE-9967-3E314018B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A27AA7-260A-9527-F8E0-4DA0F8714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Communication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6C810-99D0-3F5C-77C0-EE3405243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3087624"/>
            <a:ext cx="11811000" cy="3160776"/>
          </a:xfrm>
        </p:spPr>
        <p:txBody>
          <a:bodyPr/>
          <a:lstStyle/>
          <a:p>
            <a:r>
              <a:rPr lang="en-US" sz="1800" dirty="0"/>
              <a:t>1 Frame = 1024 clock cycles</a:t>
            </a:r>
          </a:p>
          <a:p>
            <a:r>
              <a:rPr lang="en-US" sz="1800" dirty="0"/>
              <a:t>Within each frame, there is one Sync and 16 Read</a:t>
            </a:r>
          </a:p>
          <a:p>
            <a:r>
              <a:rPr lang="en-US" sz="1800" dirty="0"/>
              <a:t>Sync, signals when the FPGA should start streaming the data </a:t>
            </a:r>
            <a:r>
              <a:rPr lang="en-US" sz="1800" dirty="0">
                <a:sym typeface="Wingdings" panose="05000000000000000000" pitchFamily="2" charset="2"/>
              </a:rPr>
              <a:t> aligns the channel map</a:t>
            </a:r>
          </a:p>
          <a:p>
            <a:r>
              <a:rPr lang="en-US" sz="1800" dirty="0">
                <a:sym typeface="Wingdings" panose="05000000000000000000" pitchFamily="2" charset="2"/>
              </a:rPr>
              <a:t>Read signals a new amplifier is being streamed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Within each Read period, DATA streams information about 4 amplifiers (from 4 different ADCs which share the same data line)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They all have the same location in a group of 16</a:t>
            </a:r>
          </a:p>
          <a:p>
            <a:endParaRPr lang="en-US" sz="1800" dirty="0">
              <a:sym typeface="Wingdings" panose="05000000000000000000" pitchFamily="2" charset="2"/>
            </a:endParaRPr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E9ADDA-A672-216D-4D37-69DE3B647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5" y="1143000"/>
            <a:ext cx="11383818" cy="161925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53188E7-EEDE-6C2A-0672-8A20007B77C4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" name="Picture 162">
            <a:extLst>
              <a:ext uri="{FF2B5EF4-FFF2-40B4-BE49-F238E27FC236}">
                <a16:creationId xmlns:a16="http://schemas.microsoft.com/office/drawing/2014/main" id="{99DF1F30-8BBE-3A04-8958-25E6C046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4740435"/>
            <a:ext cx="5128141" cy="20969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7FC3BD2-A1C5-4C67-91DA-2797292552B2}"/>
                  </a:ext>
                </a:extLst>
              </p14:cNvPr>
              <p14:cNvContentPartPr/>
              <p14:nvPr/>
            </p14:nvContentPartPr>
            <p14:xfrm>
              <a:off x="8573341" y="4977762"/>
              <a:ext cx="2844000" cy="315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7FC3BD2-A1C5-4C67-91DA-2797292552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67221" y="4971642"/>
                <a:ext cx="285624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91B81B9-F962-3BA5-AA35-911B716005DF}"/>
                  </a:ext>
                </a:extLst>
              </p14:cNvPr>
              <p14:cNvContentPartPr/>
              <p14:nvPr/>
            </p14:nvContentPartPr>
            <p14:xfrm>
              <a:off x="8579999" y="5432841"/>
              <a:ext cx="2844000" cy="315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91B81B9-F962-3BA5-AA35-911B716005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73879" y="5426721"/>
                <a:ext cx="285624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FC7885D-4DE6-FE5F-DE13-BDA00B5041C2}"/>
                  </a:ext>
                </a:extLst>
              </p14:cNvPr>
              <p14:cNvContentPartPr/>
              <p14:nvPr/>
            </p14:nvContentPartPr>
            <p14:xfrm>
              <a:off x="8573341" y="5869998"/>
              <a:ext cx="2844000" cy="315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FC7885D-4DE6-FE5F-DE13-BDA00B5041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67221" y="5863878"/>
                <a:ext cx="285624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12B191C-3E4A-AC76-855E-E6F36E3A7397}"/>
                  </a:ext>
                </a:extLst>
              </p14:cNvPr>
              <p14:cNvContentPartPr/>
              <p14:nvPr/>
            </p14:nvContentPartPr>
            <p14:xfrm>
              <a:off x="8601363" y="6319068"/>
              <a:ext cx="2844000" cy="315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12B191C-3E4A-AC76-855E-E6F36E3A739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95243" y="6312948"/>
                <a:ext cx="2856240" cy="32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6555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B2FAB-AD98-3E10-AA99-F9070361C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B440AE-0021-18BA-30A2-8DBB124F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FB7A18-4477-AA2D-4184-F20571A6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Stimulation Mode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7C77E-ACB5-1D53-4D13-0761B09F7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6705601" cy="3160776"/>
          </a:xfrm>
        </p:spPr>
        <p:txBody>
          <a:bodyPr/>
          <a:lstStyle/>
          <a:p>
            <a:r>
              <a:rPr lang="en-US" sz="1800" dirty="0"/>
              <a:t>Biphasic stimulation (monopolar/bipolar)</a:t>
            </a:r>
          </a:p>
          <a:p>
            <a:r>
              <a:rPr lang="en-US" sz="1800" dirty="0"/>
              <a:t>Fully programmable arbitrary waveform</a:t>
            </a:r>
          </a:p>
          <a:p>
            <a:r>
              <a:rPr lang="en-US" sz="1800" dirty="0"/>
              <a:t>±10V stimulation compliance</a:t>
            </a:r>
          </a:p>
          <a:p>
            <a:r>
              <a:rPr lang="en-US" sz="1800" dirty="0"/>
              <a:t>Passive charge balancing</a:t>
            </a:r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C637EA3-270A-D55F-FCF6-EE6CDAFE8748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784783-B252-FC0C-CE76-ECD72899C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4346493"/>
            <a:ext cx="8115300" cy="23731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0C5385-105D-621D-6789-04B8B76A0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1180676"/>
            <a:ext cx="4953000" cy="316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6BF4-B164-CA30-4473-A3F4DE94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833CEA-6731-8488-C41E-4DC25FC7D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9E942A-F16A-DBF2-26D1-49B54FD7C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Stimulation Mode - How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BF6BD8-72CA-9FFC-10DA-F2C3303B2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6705601" cy="3160776"/>
          </a:xfrm>
        </p:spPr>
        <p:txBody>
          <a:bodyPr/>
          <a:lstStyle/>
          <a:p>
            <a:r>
              <a:rPr lang="en-US" sz="1800" dirty="0"/>
              <a:t>Up to ~22.5µA (4-bit control) with a resolution of ~1.5 µA </a:t>
            </a:r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3D623A0-34D1-D559-9EFC-F31151B60CBC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376CB5-9B3E-ED3E-72F2-03CC4EF89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8"/>
          <a:stretch>
            <a:fillRect/>
          </a:stretch>
        </p:blipFill>
        <p:spPr>
          <a:xfrm>
            <a:off x="1295400" y="1905000"/>
            <a:ext cx="9429562" cy="44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90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BC090-923A-EE73-A81F-A7F414A3F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8EA43A-87FD-E46A-B93F-2C940FD3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23F1CB-4D31-32DF-FE23-937188AC7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Stimulation Mode - How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5B84D7-746E-2C8A-05D8-B03399439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4495801" cy="3160776"/>
          </a:xfrm>
        </p:spPr>
        <p:txBody>
          <a:bodyPr/>
          <a:lstStyle/>
          <a:p>
            <a:r>
              <a:rPr lang="en-US" sz="1800" dirty="0"/>
              <a:t>There are 64 stimulator in each side,</a:t>
            </a:r>
            <a:br>
              <a:rPr lang="en-US" sz="1800" dirty="0"/>
            </a:br>
            <a:r>
              <a:rPr lang="en-US" sz="1800" dirty="0"/>
              <a:t>left and right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2129B7C-BCB9-DBD2-79CE-6EED20052460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46A1BE-8339-2D38-B9AF-86FEF2E0E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6" y="1676400"/>
            <a:ext cx="7193584" cy="41651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53F150-BF47-0EC9-6DF7-5E223A176A24}"/>
              </a:ext>
            </a:extLst>
          </p:cNvPr>
          <p:cNvSpPr/>
          <p:nvPr/>
        </p:nvSpPr>
        <p:spPr bwMode="auto">
          <a:xfrm>
            <a:off x="4769816" y="2133600"/>
            <a:ext cx="7178192" cy="37079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058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81C4-72B7-A451-6A52-9B0CFA82D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7B9D99-2E3F-10B3-9DE0-DC0717AE7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F7208-46A2-87BE-6CBC-37A915D2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Stimulation Mode - How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E8337-C4BE-A53A-E130-D0CF2CEAE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4495801" cy="3160776"/>
          </a:xfrm>
        </p:spPr>
        <p:txBody>
          <a:bodyPr/>
          <a:lstStyle/>
          <a:p>
            <a:r>
              <a:rPr lang="en-US" sz="1800" dirty="0"/>
              <a:t>There are 64 stimulator in each side,</a:t>
            </a:r>
            <a:br>
              <a:rPr lang="en-US" sz="1800" dirty="0"/>
            </a:br>
            <a:r>
              <a:rPr lang="en-US" sz="1800" dirty="0"/>
              <a:t>left and right</a:t>
            </a:r>
          </a:p>
          <a:p>
            <a:r>
              <a:rPr lang="en-US" sz="1800" dirty="0"/>
              <a:t>Select the stimulator</a:t>
            </a:r>
          </a:p>
          <a:p>
            <a:pPr lvl="1"/>
            <a:r>
              <a:rPr lang="en-US" sz="1800" dirty="0"/>
              <a:t>Fill the edge information based</a:t>
            </a:r>
          </a:p>
          <a:p>
            <a:pPr lvl="1"/>
            <a:r>
              <a:rPr lang="en-US" sz="1800" dirty="0"/>
              <a:t>Fill the anode and cathode information</a:t>
            </a:r>
          </a:p>
          <a:p>
            <a:pPr lvl="1"/>
            <a:r>
              <a:rPr lang="en-US" sz="1800" dirty="0"/>
              <a:t>Polarity</a:t>
            </a:r>
          </a:p>
          <a:p>
            <a:r>
              <a:rPr lang="en-US" sz="1800" dirty="0"/>
              <a:t>Stimulators can have different setting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B65CA4C-20A6-B80D-3A0F-E70251575364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4ABF54E-8F98-D41A-8823-F9EF088D9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5" y="1676399"/>
            <a:ext cx="7178192" cy="419586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C19A17-3E67-B70C-1FCF-5AD5A2505581}"/>
              </a:ext>
            </a:extLst>
          </p:cNvPr>
          <p:cNvSpPr/>
          <p:nvPr/>
        </p:nvSpPr>
        <p:spPr bwMode="auto">
          <a:xfrm>
            <a:off x="4769816" y="2133600"/>
            <a:ext cx="7178192" cy="37079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15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32FA6-6888-216A-A917-9A53CD7B9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2DB767-127C-E14D-14F8-99449BFE2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4" y="1676399"/>
            <a:ext cx="7178192" cy="419586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644BEB-005F-F902-5D28-3AFC0A838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4C57C2-3DF1-2C3D-07B9-BD5C3BD3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Stimulation Mode - How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B6347A-5D53-1B32-2295-5DE21B2D2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4495801" cy="5543412"/>
          </a:xfrm>
        </p:spPr>
        <p:txBody>
          <a:bodyPr/>
          <a:lstStyle/>
          <a:p>
            <a:r>
              <a:rPr lang="en-US" sz="1800" dirty="0"/>
              <a:t>There are 64 stimulator in each side,</a:t>
            </a:r>
            <a:br>
              <a:rPr lang="en-US" sz="1800" dirty="0"/>
            </a:br>
            <a:r>
              <a:rPr lang="en-US" sz="1800" dirty="0"/>
              <a:t>left and right</a:t>
            </a:r>
          </a:p>
          <a:p>
            <a:r>
              <a:rPr lang="en-US" sz="1800" dirty="0"/>
              <a:t>Select the stimulator</a:t>
            </a:r>
          </a:p>
          <a:p>
            <a:pPr lvl="1"/>
            <a:r>
              <a:rPr lang="en-US" sz="1800" dirty="0"/>
              <a:t>Fill the edge information based</a:t>
            </a:r>
          </a:p>
          <a:p>
            <a:pPr lvl="1"/>
            <a:r>
              <a:rPr lang="en-US" sz="1800" dirty="0"/>
              <a:t>Fill the anode and cathode information</a:t>
            </a:r>
          </a:p>
          <a:p>
            <a:pPr lvl="1"/>
            <a:r>
              <a:rPr lang="en-US" sz="1800" dirty="0"/>
              <a:t>Polarity</a:t>
            </a:r>
          </a:p>
          <a:p>
            <a:r>
              <a:rPr lang="en-US" sz="1800" dirty="0"/>
              <a:t>Stimulators can have different setting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3FE2D1-A96E-F9DC-4A20-A37BC1716E85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0D3586-BD9C-F353-D84A-7928FDEBCADC}"/>
              </a:ext>
            </a:extLst>
          </p:cNvPr>
          <p:cNvSpPr/>
          <p:nvPr/>
        </p:nvSpPr>
        <p:spPr bwMode="auto">
          <a:xfrm>
            <a:off x="4769816" y="2133600"/>
            <a:ext cx="7178192" cy="370798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544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5F7BE-1CEE-6575-0EA0-8347B6997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D9DD40-02A8-384C-DB4D-B9389CB15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F8E6C6-A5B7-6C1F-1DFF-20C42D6C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Stimulation Mode - How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F5718A-A7B6-68A3-A2B9-FFE9952DC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4495801" cy="5543412"/>
          </a:xfrm>
        </p:spPr>
        <p:txBody>
          <a:bodyPr/>
          <a:lstStyle/>
          <a:p>
            <a:r>
              <a:rPr lang="en-US" sz="1800" dirty="0"/>
              <a:t>There are 64 stimulator in each side,</a:t>
            </a:r>
            <a:br>
              <a:rPr lang="en-US" sz="1800" dirty="0"/>
            </a:br>
            <a:r>
              <a:rPr lang="en-US" sz="1800" dirty="0"/>
              <a:t>left and right</a:t>
            </a:r>
          </a:p>
          <a:p>
            <a:r>
              <a:rPr lang="en-US" sz="1800" dirty="0"/>
              <a:t>Select the stimulator</a:t>
            </a:r>
          </a:p>
          <a:p>
            <a:pPr lvl="1"/>
            <a:r>
              <a:rPr lang="en-US" sz="1800" dirty="0"/>
              <a:t>Fill the edge information based</a:t>
            </a:r>
          </a:p>
          <a:p>
            <a:pPr lvl="1"/>
            <a:r>
              <a:rPr lang="en-US" sz="1800" dirty="0"/>
              <a:t>Fill the anode and cathode information</a:t>
            </a:r>
          </a:p>
          <a:p>
            <a:pPr lvl="1"/>
            <a:r>
              <a:rPr lang="en-US" sz="1800" dirty="0"/>
              <a:t>Polarity</a:t>
            </a:r>
          </a:p>
          <a:p>
            <a:r>
              <a:rPr lang="en-US" sz="1800" dirty="0"/>
              <a:t>Stimulators can have different setting</a:t>
            </a:r>
          </a:p>
          <a:p>
            <a:r>
              <a:rPr lang="en-US" sz="1800" dirty="0"/>
              <a:t>Can program multiple of these stimulators at the same time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0F9BB24-16F1-2C4D-B2A0-1134424885B3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E54243-7F75-1214-302C-A7C7E2977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4" y="1647825"/>
            <a:ext cx="7178192" cy="4193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CC922A-2EEC-CEFD-6827-FFF2CE995E4F}"/>
              </a:ext>
            </a:extLst>
          </p:cNvPr>
          <p:cNvSpPr/>
          <p:nvPr/>
        </p:nvSpPr>
        <p:spPr bwMode="auto">
          <a:xfrm>
            <a:off x="4769814" y="3520437"/>
            <a:ext cx="1783386" cy="1310646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812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8C1B-C222-B3DA-059E-92AD3051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4CBCBA-2E06-B7F0-3338-48C6AC81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3ECC87-EB40-4A15-5092-3BF3B28ED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Stimulation Mode - How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2C3A14-DD42-58D6-5FD5-FBF710797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4495801" cy="5543412"/>
          </a:xfrm>
        </p:spPr>
        <p:txBody>
          <a:bodyPr/>
          <a:lstStyle/>
          <a:p>
            <a:r>
              <a:rPr lang="en-US" sz="1800" dirty="0"/>
              <a:t>There are 64 stimulator in each side,</a:t>
            </a:r>
            <a:br>
              <a:rPr lang="en-US" sz="1800" dirty="0"/>
            </a:br>
            <a:r>
              <a:rPr lang="en-US" sz="1800" dirty="0"/>
              <a:t>left and right</a:t>
            </a:r>
          </a:p>
          <a:p>
            <a:r>
              <a:rPr lang="en-US" sz="1800" dirty="0"/>
              <a:t>Select the stimulator</a:t>
            </a:r>
          </a:p>
          <a:p>
            <a:pPr lvl="1"/>
            <a:r>
              <a:rPr lang="en-US" sz="1800" dirty="0"/>
              <a:t>Fill the edge information based</a:t>
            </a:r>
          </a:p>
          <a:p>
            <a:pPr lvl="1"/>
            <a:r>
              <a:rPr lang="en-US" sz="1800" dirty="0"/>
              <a:t>Fill the anode and cathode information</a:t>
            </a:r>
          </a:p>
          <a:p>
            <a:pPr lvl="1"/>
            <a:r>
              <a:rPr lang="en-US" sz="1800" dirty="0"/>
              <a:t>Polarity</a:t>
            </a:r>
          </a:p>
          <a:p>
            <a:r>
              <a:rPr lang="en-US" sz="1800" dirty="0"/>
              <a:t>Stimulators can have different setting</a:t>
            </a:r>
          </a:p>
          <a:p>
            <a:r>
              <a:rPr lang="en-US" sz="1800" dirty="0"/>
              <a:t>Can program multiple of these stimulators at the same time</a:t>
            </a:r>
          </a:p>
          <a:p>
            <a:r>
              <a:rPr lang="en-US" sz="1800" dirty="0"/>
              <a:t>Last we select the number of pulses we want to send (1-254) and click RUN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30E8261-62A5-1387-E61A-26563B44D8B3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0A409B-E078-1499-6E03-2F13EBE65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814" y="1647825"/>
            <a:ext cx="7178192" cy="419375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4A4EA1-E94D-771A-BC3F-8CBE19326695}"/>
              </a:ext>
            </a:extLst>
          </p:cNvPr>
          <p:cNvSpPr/>
          <p:nvPr/>
        </p:nvSpPr>
        <p:spPr bwMode="auto">
          <a:xfrm>
            <a:off x="6629400" y="5374497"/>
            <a:ext cx="3505200" cy="467084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08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116EA-130D-4EAE-C0BC-515BB106C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50A56D-D055-6FE0-C8B2-4E740F3D1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3F98E6-7883-1893-2049-BE7E383C2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What happens in the 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BCEF6-4AC4-2660-DF4E-9F8665248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5715001" cy="5543412"/>
          </a:xfrm>
        </p:spPr>
        <p:txBody>
          <a:bodyPr/>
          <a:lstStyle/>
          <a:p>
            <a:r>
              <a:rPr lang="en-US" sz="1800" dirty="0"/>
              <a:t>Firstly, an SPI excel file is loaded to the FPGA which then sends the data to the ASIC</a:t>
            </a:r>
          </a:p>
          <a:p>
            <a:pPr lvl="1"/>
            <a:r>
              <a:rPr lang="en-US" sz="1800" dirty="0"/>
              <a:t>The SPI has 4 data pins &lt;CLK, L, R, LATCH&gt;</a:t>
            </a:r>
          </a:p>
          <a:p>
            <a:pPr lvl="1"/>
            <a:r>
              <a:rPr lang="en-US" sz="1800" dirty="0"/>
              <a:t>L and R contains information for the stimulators programming and the gain of the amplifiers. 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C59CD7D-1CA9-2901-7634-969793C66F87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45A3F9-0BDF-3CDA-E9E7-310202783C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3" t="7643" r="2439" b="3703"/>
          <a:stretch>
            <a:fillRect/>
          </a:stretch>
        </p:blipFill>
        <p:spPr>
          <a:xfrm>
            <a:off x="6629400" y="1189356"/>
            <a:ext cx="4724401" cy="181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58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F10A4-4BB6-B9C0-9D41-0F3E02A0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30108E-4EEA-88B5-099D-C67E3A90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7E5246-59A6-4BB1-4312-847DF5EB7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What happens in the 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C0F1C-3454-DEB1-0CA7-52A312A50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5638801" cy="5543412"/>
          </a:xfrm>
        </p:spPr>
        <p:txBody>
          <a:bodyPr/>
          <a:lstStyle/>
          <a:p>
            <a:r>
              <a:rPr lang="en-US" sz="1800" dirty="0"/>
              <a:t>Firstly, an SPI excel file is loaded to the FPGA which then sends the data to the ASIC</a:t>
            </a:r>
          </a:p>
          <a:p>
            <a:pPr lvl="1"/>
            <a:r>
              <a:rPr lang="en-US" sz="1800" dirty="0"/>
              <a:t>The SPI has 4 data pins &lt;CLK, L, R, LATCH&gt;</a:t>
            </a:r>
          </a:p>
          <a:p>
            <a:pPr lvl="1"/>
            <a:r>
              <a:rPr lang="en-US" sz="1800" dirty="0"/>
              <a:t>L and R contains information for the stimulators programming and the gain of the amplifiers. </a:t>
            </a:r>
          </a:p>
          <a:p>
            <a:pPr lvl="1"/>
            <a:r>
              <a:rPr lang="en-US" sz="1800" dirty="0"/>
              <a:t>Another patch reads the data in these two excel files and generates the right SPI stream file that downloads to the FPGA</a:t>
            </a:r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5B2B2B9-ED41-B37B-EC13-E5051BB9A92F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C3992F-38AF-AEBD-65F9-4716F90613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3" t="7643" r="2439" b="3703"/>
          <a:stretch>
            <a:fillRect/>
          </a:stretch>
        </p:blipFill>
        <p:spPr>
          <a:xfrm>
            <a:off x="6629400" y="1189356"/>
            <a:ext cx="4724401" cy="18110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CA46C6-E0FF-5E03-1F23-2E9D450EB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5" y="4038764"/>
            <a:ext cx="5972175" cy="1876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8F1A3B-D3E1-C133-8D59-70AA79715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3028620"/>
            <a:ext cx="3667125" cy="38579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660035-2833-5733-00BB-A048808CC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3400" y="2997775"/>
            <a:ext cx="1343025" cy="38464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55FC7E-AFBE-3D71-CFAE-96D214B786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9202" y="2997775"/>
            <a:ext cx="1382797" cy="38464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6CEC59-AA0A-C3BC-96FF-706831D7ED60}"/>
              </a:ext>
            </a:extLst>
          </p:cNvPr>
          <p:cNvSpPr/>
          <p:nvPr/>
        </p:nvSpPr>
        <p:spPr bwMode="auto">
          <a:xfrm>
            <a:off x="9423400" y="2997773"/>
            <a:ext cx="2768600" cy="384642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E7448B-2113-220B-322E-B8DE832EFD6D}"/>
              </a:ext>
            </a:extLst>
          </p:cNvPr>
          <p:cNvSpPr txBox="1"/>
          <p:nvPr/>
        </p:nvSpPr>
        <p:spPr>
          <a:xfrm>
            <a:off x="9704388" y="6327487"/>
            <a:ext cx="23955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/>
              </a:rPr>
              <a:t>SPI Stream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B75292-2EC9-C381-5823-44C06B0A4D30}"/>
              </a:ext>
            </a:extLst>
          </p:cNvPr>
          <p:cNvSpPr txBox="1"/>
          <p:nvPr/>
        </p:nvSpPr>
        <p:spPr>
          <a:xfrm>
            <a:off x="6399213" y="6327487"/>
            <a:ext cx="27447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/>
              </a:rPr>
              <a:t>STIM Config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FACC58-35DE-D232-6087-D468AFDA9945}"/>
              </a:ext>
            </a:extLst>
          </p:cNvPr>
          <p:cNvSpPr txBox="1"/>
          <p:nvPr/>
        </p:nvSpPr>
        <p:spPr>
          <a:xfrm>
            <a:off x="885033" y="6235125"/>
            <a:ext cx="27447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/>
              </a:rPr>
              <a:t>Gain Config</a:t>
            </a:r>
          </a:p>
        </p:txBody>
      </p:sp>
    </p:spTree>
    <p:extLst>
      <p:ext uri="{BB962C8B-B14F-4D97-AF65-F5344CB8AC3E}">
        <p14:creationId xmlns:p14="http://schemas.microsoft.com/office/powerpoint/2010/main" val="2116737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002FC-59AC-A454-F8CE-C6A22240F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2C6C32-B994-DCA0-AF86-7C0EBD79E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CDF0B1-04C0-1BB6-A554-3A47D01F2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7620001" cy="666750"/>
          </a:xfrm>
        </p:spPr>
        <p:txBody>
          <a:bodyPr/>
          <a:lstStyle/>
          <a:p>
            <a:r>
              <a:rPr lang="en-US" dirty="0"/>
              <a:t>What happens in the 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007F1-428D-38C6-33BD-29B778959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5638801" cy="5543412"/>
          </a:xfrm>
        </p:spPr>
        <p:txBody>
          <a:bodyPr/>
          <a:lstStyle/>
          <a:p>
            <a:r>
              <a:rPr lang="en-US" sz="1800" dirty="0"/>
              <a:t>Firstly, an SPI excel file is loaded to the FPGA which then sends the data to the ASIC</a:t>
            </a:r>
          </a:p>
          <a:p>
            <a:pPr lvl="1"/>
            <a:r>
              <a:rPr lang="en-US" sz="1800" dirty="0"/>
              <a:t>The SPI has 4 data pins &lt;CLK, L, R, LATCH&gt;</a:t>
            </a:r>
          </a:p>
          <a:p>
            <a:pPr lvl="1"/>
            <a:r>
              <a:rPr lang="en-US" sz="1800" dirty="0"/>
              <a:t>L and R contains information for the stimulators programming and the gain of the amplifiers. </a:t>
            </a:r>
          </a:p>
          <a:p>
            <a:pPr lvl="1"/>
            <a:r>
              <a:rPr lang="en-US" sz="1800" dirty="0"/>
              <a:t>Another patch reads the data in these two excel files and generates the right SPI stream file that downloads to the FPGA</a:t>
            </a:r>
          </a:p>
          <a:p>
            <a:r>
              <a:rPr lang="en-US" sz="1800" dirty="0"/>
              <a:t>How does the stimulator start working? </a:t>
            </a:r>
          </a:p>
          <a:p>
            <a:pPr lvl="1"/>
            <a:r>
              <a:rPr lang="en-US" sz="1800" dirty="0"/>
              <a:t>Firstly, we enable the stims via STIM_EN</a:t>
            </a:r>
          </a:p>
          <a:p>
            <a:pPr lvl="1"/>
            <a:r>
              <a:rPr lang="en-US" sz="1800" dirty="0"/>
              <a:t>Then we send a short pulse to trigger the stims </a:t>
            </a:r>
            <a:r>
              <a:rPr lang="en-US" sz="1800" dirty="0">
                <a:sym typeface="Wingdings" panose="05000000000000000000" pitchFamily="2" charset="2"/>
              </a:rPr>
              <a:t> STIM_START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After 64 STIM_CLK cycles, we enable STIM_CHB which does the charge balancing</a:t>
            </a:r>
          </a:p>
          <a:p>
            <a:pPr marL="457200" lvl="1" indent="0">
              <a:buNone/>
            </a:pPr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F90DAB6-9A09-3FA2-CB72-AC1B983D18D3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974922" y="4415419"/>
            <a:ext cx="104796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3F4CF8-0ACC-C60E-25D1-337CF583EF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3" t="7643" r="2439" b="3703"/>
          <a:stretch>
            <a:fillRect/>
          </a:stretch>
        </p:blipFill>
        <p:spPr>
          <a:xfrm>
            <a:off x="6629400" y="1189356"/>
            <a:ext cx="4724401" cy="1811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D11DC9-5784-C014-419E-B302FECDB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962" y="3505200"/>
            <a:ext cx="56292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15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773CA-BFF2-14F2-CC02-175DE7129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16B8DE-0DCA-5C0D-A641-F06B2F24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314C3-1413-4D84-8710-6C48ADF3D4E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13ACE5-028E-752A-ADCA-BEAF428A7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3807"/>
            <a:ext cx="8458201" cy="666750"/>
          </a:xfrm>
        </p:spPr>
        <p:txBody>
          <a:bodyPr/>
          <a:lstStyle/>
          <a:p>
            <a:r>
              <a:rPr lang="en-US" dirty="0"/>
              <a:t>Different Stim patterns each cycle?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45CE0-2BE3-0CB6-6E04-8330FF854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1160781"/>
            <a:ext cx="5638801" cy="5543412"/>
          </a:xfrm>
        </p:spPr>
        <p:txBody>
          <a:bodyPr/>
          <a:lstStyle/>
          <a:p>
            <a:r>
              <a:rPr lang="en-US" sz="1800" dirty="0"/>
              <a:t>Firstly, an SPI excel file is loaded to the FPGA which then sends the data to the ASIC</a:t>
            </a:r>
          </a:p>
          <a:p>
            <a:pPr lvl="1"/>
            <a:r>
              <a:rPr lang="en-US" sz="1800" dirty="0"/>
              <a:t>The SPI has 4 data pins &lt;CLK, L, R, LATCH&gt;</a:t>
            </a:r>
          </a:p>
          <a:p>
            <a:pPr lvl="1"/>
            <a:r>
              <a:rPr lang="en-US" sz="1800" dirty="0"/>
              <a:t>L and R contains information for the stimulators programming and the gain of the amplifiers. </a:t>
            </a:r>
          </a:p>
          <a:p>
            <a:pPr lvl="1"/>
            <a:r>
              <a:rPr lang="en-US" sz="1800" dirty="0"/>
              <a:t>Another patch reads the data in these two excel files and generates the right SPI stream file that downloads to the FPGA</a:t>
            </a:r>
          </a:p>
          <a:p>
            <a:r>
              <a:rPr lang="en-US" sz="1800" dirty="0"/>
              <a:t>How does the stimulator start working? </a:t>
            </a:r>
          </a:p>
          <a:p>
            <a:pPr lvl="1"/>
            <a:r>
              <a:rPr lang="en-US" sz="1800" dirty="0"/>
              <a:t>Firstly, we enable the stims via STIM_EN</a:t>
            </a:r>
          </a:p>
          <a:p>
            <a:pPr lvl="1"/>
            <a:r>
              <a:rPr lang="en-US" sz="1800" dirty="0"/>
              <a:t>Then we send a short pulse to trigger the stims </a:t>
            </a:r>
            <a:r>
              <a:rPr lang="en-US" sz="1800" dirty="0">
                <a:sym typeface="Wingdings" panose="05000000000000000000" pitchFamily="2" charset="2"/>
              </a:rPr>
              <a:t> STIM_START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After 64 STIM_CLK cycles, we enable STIM_CHB which does the charge balancing</a:t>
            </a:r>
          </a:p>
          <a:p>
            <a:r>
              <a:rPr lang="en-US" sz="1800" dirty="0">
                <a:sym typeface="Wingdings" panose="05000000000000000000" pitchFamily="2" charset="2"/>
              </a:rPr>
              <a:t>Different stimulation sequence is possible as long as we can generate the timing diagram shown in the right</a:t>
            </a:r>
          </a:p>
          <a:p>
            <a:pPr lvl="1"/>
            <a:endParaRPr lang="en-US" sz="1800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dirty="0"/>
          </a:p>
          <a:p>
            <a:endParaRPr lang="en-US" sz="1800" dirty="0"/>
          </a:p>
          <a:p>
            <a:endParaRPr lang="en-US" sz="1600" dirty="0"/>
          </a:p>
          <a:p>
            <a:pPr lvl="1"/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92BA98-EAB5-AFE3-D482-6142D6433A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3" t="7643" r="2439" b="3703"/>
          <a:stretch>
            <a:fillRect/>
          </a:stretch>
        </p:blipFill>
        <p:spPr>
          <a:xfrm>
            <a:off x="6629400" y="1189356"/>
            <a:ext cx="4724401" cy="18110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FB38EB-F74B-1D16-4B07-F15162669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387" y="3505199"/>
            <a:ext cx="6157912" cy="319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5525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114554</TotalTime>
  <Words>1632</Words>
  <Application>Microsoft Office PowerPoint</Application>
  <PresentationFormat>Widescreen</PresentationFormat>
  <Paragraphs>268</Paragraphs>
  <Slides>28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Arial Narrow</vt:lpstr>
      <vt:lpstr>Calibri</vt:lpstr>
      <vt:lpstr>Wingdings</vt:lpstr>
      <vt:lpstr>Default Design</vt:lpstr>
      <vt:lpstr>Worksheet</vt:lpstr>
      <vt:lpstr>ASIC Layout</vt:lpstr>
      <vt:lpstr>Bonding Map</vt:lpstr>
      <vt:lpstr>Chip Specifications</vt:lpstr>
      <vt:lpstr>Chip Specifications</vt:lpstr>
      <vt:lpstr>PowerPoint Presentation</vt:lpstr>
      <vt:lpstr>PowerPoint Presentation</vt:lpstr>
      <vt:lpstr>PowerPoint Presentation</vt:lpstr>
      <vt:lpstr>PowerPoint Presentation</vt:lpstr>
      <vt:lpstr>Reading Mode – How? </vt:lpstr>
      <vt:lpstr>Reading Mode – How? </vt:lpstr>
      <vt:lpstr>Reading Mode – How? </vt:lpstr>
      <vt:lpstr>Reading Mode – How? </vt:lpstr>
      <vt:lpstr>What happens in the background</vt:lpstr>
      <vt:lpstr>What happens in the background</vt:lpstr>
      <vt:lpstr>Communication Protocol</vt:lpstr>
      <vt:lpstr>Communication Protocol</vt:lpstr>
      <vt:lpstr>Communication Protocol</vt:lpstr>
      <vt:lpstr>Stimulation Mode</vt:lpstr>
      <vt:lpstr>Stimulation Mode - How</vt:lpstr>
      <vt:lpstr>Stimulation Mode - How</vt:lpstr>
      <vt:lpstr>Stimulation Mode - How</vt:lpstr>
      <vt:lpstr>Stimulation Mode - How</vt:lpstr>
      <vt:lpstr>Stimulation Mode - How</vt:lpstr>
      <vt:lpstr>Stimulation Mode - How</vt:lpstr>
      <vt:lpstr>What happens in the background</vt:lpstr>
      <vt:lpstr>What happens in the background</vt:lpstr>
      <vt:lpstr>What happens in the background</vt:lpstr>
      <vt:lpstr>Different Stim patterns each cycle?</vt:lpstr>
    </vt:vector>
  </TitlesOfParts>
  <Company>California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yl hu</dc:creator>
  <cp:lastModifiedBy>Gerald Topalli</cp:lastModifiedBy>
  <cp:revision>5159</cp:revision>
  <cp:lastPrinted>2018-03-07T20:55:55Z</cp:lastPrinted>
  <dcterms:created xsi:type="dcterms:W3CDTF">2007-12-22T07:26:56Z</dcterms:created>
  <dcterms:modified xsi:type="dcterms:W3CDTF">2026-09-11T19:36:31Z</dcterms:modified>
</cp:coreProperties>
</file>