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58"/>
  </p:normalViewPr>
  <p:slideViewPr>
    <p:cSldViewPr snapToGrid="0">
      <p:cViewPr>
        <p:scale>
          <a:sx n="134" d="100"/>
          <a:sy n="134" d="100"/>
        </p:scale>
        <p:origin x="16" y="-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ADEAF-8B27-FA46-8C9A-B41B8886BC9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BA6AC-F93F-F344-9C08-B94D26154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98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15CDB-0925-022F-D422-804A7F7A6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9616E4-C7FE-FC7B-5797-2E04174DA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5B1FC9-1235-F02A-4CE5-EF33266CA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DF783-41AF-7B64-C808-1667F10134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C70E8-8DEB-234A-8157-B51B8A07F6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E9DAD-7126-AC7C-3758-18DB67733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F1F0A-BE0D-FD98-5C3A-13A82F83F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9714E-2445-6C2E-D35B-B91A1269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D47B7-7440-64F2-5D7F-C34A8157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6B9DB-847F-8F91-8F41-DAFE29A84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6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B2B3-1B71-4ED1-C892-4223A0A45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01493-A34B-6561-4BE0-256B5161B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CED80-9F04-2A7B-98C8-63F26F77C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8CDEE-5140-0FE0-17C4-138EBEF6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8BFAF-9990-1E77-A50E-D1D602914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7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01F23-73BD-E44A-B149-E00F3E080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1D17E-7563-D793-0A03-74197587F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B5CA2-E03F-AB7D-31E0-74ECB38F7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05574-1E1D-25B6-D36C-0CD11CA08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EB290-B842-FBB6-0DA8-5FC5D09A5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8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5492-19AF-FE00-AFC6-2612F526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E6E07-9891-E66A-502F-75E9517E22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502028-6212-4FCA-DE81-BA8895EC2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6B7B3-5CF9-7800-CB54-7DDD1861B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FEE54C-AD5D-2A6B-A96D-2B02B7001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4E446-DAF0-EA56-686F-1A0A1EE0D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9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7EA5A-0C3F-BC45-FDF0-A561C49D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45230-6E8B-F910-5AFE-2186CFB0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EDBC0-C527-E51D-6B39-1E85FE5BF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DF0CB6-0B68-2995-3C84-598DBB0B9A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C4C533-BA4D-526F-454F-FA55DA9E2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C6A0AA-17B8-F057-4815-0E2A9418E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68D3AE-702C-7224-5766-7A20D5BD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3E166D-EE35-050F-8E75-776C93F2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5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66CD6-361D-8492-916E-508913B22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364781-45C6-5F4C-CDB7-F46317811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80A70-4400-B1F5-F104-EC922767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CE5F1-59F6-AFF3-7A01-78E3FF611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9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FF4740-F4F5-5EFC-8A03-DD4B1670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631789-2410-32AB-7B16-A6C0AC38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63B02-A099-7080-7075-7F108593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6270C-8E1A-3AAC-0FDA-A00E18B49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D9B17-6AB8-A829-3C09-37FBF9BE0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F773E-1614-5B1C-0900-3875083C2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0119F-3E53-4826-2CB1-2A7B06BB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205EA7-906C-95F3-1625-3DD8AFD95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853FB-040C-82C0-0D1A-905A672E0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00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8747F-8591-1FC2-41FD-772D97A21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869AA6-880A-AD0F-5B51-DEA1E5C8B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66910-10D3-9999-A684-CF181470B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E050DB-3D3D-B4C6-1914-FDAC814F1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96212-1513-0EB8-0E13-1DA83E68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6B54B3-17A4-8062-4D92-26E41E5C5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7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D7A5D-16AF-00AF-FA2E-AC6B5D5D4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E6E739-490D-EC57-DB88-459C20DC4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9C960-A99C-73B8-9F08-10647180A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1D020-58EB-070E-55DC-72401EA0A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E803F-A625-5486-7D73-BCCAA845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9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0922F-F210-19DE-D7DC-1959BD9491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B342E-49AA-1D55-1890-3861A54B3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76AEC-FEDD-2224-36E4-03CB587B8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93C58-ABB0-C6DB-0605-42E33967D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AEC57-E7A5-2B60-0EAC-581C1FCAF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9FAB6E-FE93-C1D2-6A37-9E797469E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72310-C4DA-2620-F43F-6CAE450B6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B1E99-3B07-A5C8-0383-7E77A39521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01EA11-9CF5-7B48-B29F-879E3E28BF4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78E35-07CD-667E-5A73-B2E9F42A9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4A236-42B2-5515-E82A-5A10E51AE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ACF320-F4BB-A644-9E32-107748982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1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igikey.com/en/products/detail/nxp-usa-inc/NVT4858HKZ/15792204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jlcpcb.com/partdetail/1441449-IS25WP128FJKLE/C135116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igikey.com/en/products/detail/texas-instruments/LMK1D2102RGTR/15666836?gclsrc=aw.ds&amp;gad_source=1&amp;gad_campaignid=120565755&amp;gbraid=0AAAAADrbLlgNgyMobAUtMKPJXEVC3lfea&amp;gclid=Cj0KCQjwuJLWBhD_ARIsAIBcRUy4HPKe0DVuC-jITKhn-9Lj6dZiajQLD5zmD5gb7QWeftcIo1E1cbcaAuo9EALw_wcB" TargetMode="External"/><Relationship Id="rId5" Type="http://schemas.openxmlformats.org/officeDocument/2006/relationships/hyperlink" Target="https://www.digikey.com/en/products/detail/abracon-llc/AX3DCF1-125-0000T3/10128309" TargetMode="External"/><Relationship Id="rId4" Type="http://schemas.openxmlformats.org/officeDocument/2006/relationships/hyperlink" Target="https://jlcpcb.com/partdetail/AMDXILINX-XC7A35T2CSG325I/C15217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08B01-CBFC-C656-6EA6-DB530B944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14B07648-4B98-87DB-B0BF-C7F1BA10FB61}"/>
              </a:ext>
            </a:extLst>
          </p:cNvPr>
          <p:cNvSpPr/>
          <p:nvPr/>
        </p:nvSpPr>
        <p:spPr>
          <a:xfrm>
            <a:off x="266583" y="6315989"/>
            <a:ext cx="975203" cy="398223"/>
          </a:xfrm>
          <a:custGeom>
            <a:avLst/>
            <a:gdLst/>
            <a:ahLst/>
            <a:cxnLst/>
            <a:rect l="l" t="t" r="r" b="b"/>
            <a:pathLst>
              <a:path w="1462805" h="597334">
                <a:moveTo>
                  <a:pt x="0" y="0"/>
                </a:moveTo>
                <a:lnTo>
                  <a:pt x="1462806" y="0"/>
                </a:lnTo>
                <a:lnTo>
                  <a:pt x="1462806" y="597334"/>
                </a:lnTo>
                <a:lnTo>
                  <a:pt x="0" y="5973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7483928-8D29-CA11-BEFF-A4A45AA87130}"/>
              </a:ext>
            </a:extLst>
          </p:cNvPr>
          <p:cNvSpPr txBox="1"/>
          <p:nvPr/>
        </p:nvSpPr>
        <p:spPr>
          <a:xfrm>
            <a:off x="8983880" y="6341110"/>
            <a:ext cx="298604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PRESENTATION TITLE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D524F34F-3729-D323-BA28-EA9DCDAB067C}"/>
              </a:ext>
            </a:extLst>
          </p:cNvPr>
          <p:cNvGrpSpPr/>
          <p:nvPr/>
        </p:nvGrpSpPr>
        <p:grpSpPr>
          <a:xfrm>
            <a:off x="0" y="6172200"/>
            <a:ext cx="12192000" cy="685800"/>
            <a:chOff x="0" y="0"/>
            <a:chExt cx="4816593" cy="270933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71472FE-E004-16C2-6F08-E1800FC96A91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0205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2F1EB19-11BA-7018-28D0-139ACB0D3C80}"/>
                </a:ext>
              </a:extLst>
            </p:cNvPr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180725C5-BE02-1EB2-D031-AE0822C4F740}"/>
              </a:ext>
            </a:extLst>
          </p:cNvPr>
          <p:cNvSpPr/>
          <p:nvPr/>
        </p:nvSpPr>
        <p:spPr>
          <a:xfrm>
            <a:off x="266583" y="6315989"/>
            <a:ext cx="975203" cy="398223"/>
          </a:xfrm>
          <a:custGeom>
            <a:avLst/>
            <a:gdLst/>
            <a:ahLst/>
            <a:cxnLst/>
            <a:rect l="l" t="t" r="r" b="b"/>
            <a:pathLst>
              <a:path w="1462805" h="597334">
                <a:moveTo>
                  <a:pt x="0" y="0"/>
                </a:moveTo>
                <a:lnTo>
                  <a:pt x="1462806" y="0"/>
                </a:lnTo>
                <a:lnTo>
                  <a:pt x="1462806" y="597334"/>
                </a:lnTo>
                <a:lnTo>
                  <a:pt x="0" y="5973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6738971-95EE-B5A4-0A5F-B5B9E8229B8A}"/>
              </a:ext>
            </a:extLst>
          </p:cNvPr>
          <p:cNvSpPr txBox="1"/>
          <p:nvPr/>
        </p:nvSpPr>
        <p:spPr>
          <a:xfrm>
            <a:off x="101600" y="262380"/>
            <a:ext cx="1153010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Updated 4k recording system FPGA PCB Board Components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3BA24D-0D54-A247-D721-0B3469D389BC}"/>
              </a:ext>
            </a:extLst>
          </p:cNvPr>
          <p:cNvSpPr txBox="1"/>
          <p:nvPr/>
        </p:nvSpPr>
        <p:spPr>
          <a:xfrm>
            <a:off x="161838" y="775340"/>
            <a:ext cx="118683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 + Package:</a:t>
            </a:r>
          </a:p>
          <a:p>
            <a:r>
              <a:rPr lang="en-US" sz="1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XC7A series; 2. with at least 2 GTP lanes; 3. with &gt; 120 user I/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4. with &gt;100 in stock; 5. AMD Authorized distributors; 6. as small as possible</a:t>
            </a:r>
          </a:p>
          <a:p>
            <a:r>
              <a:rPr lang="en-US" sz="1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Decision: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XC7A35T-2CSG325I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(4GTPs, 150 user I/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JLCPCB, 122 in stock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smaller package than 15*15 will not support enough user I/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117 user I/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needed for 8 chips in total, 4 chips can stimulate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LEDs: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for power, 1 for FPGA configuration status (DONE), different colors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clock (For both FPGA &amp; GTP):</a:t>
            </a:r>
          </a:p>
          <a:p>
            <a:r>
              <a:rPr lang="en-US" sz="1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reference clock 2. ~125MHz 3.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peak-to-peak cycle-to-cycle jitter &lt; 10ps; 4. &lt;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±20 ppm </a:t>
            </a:r>
          </a:p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Confirmed with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Jiaao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 can have only one oscillator, and the clock management modules within the FPGA can take care of different clock domains.</a:t>
            </a:r>
          </a:p>
          <a:p>
            <a:r>
              <a:rPr lang="en-US" sz="1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Options:</a:t>
            </a:r>
            <a:r>
              <a:rPr lang="zh-CN" altLang="en-US" sz="1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1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Abracon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AX3DCF1-125.0000T3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125 MHz, 1.8 V, LVDS differential XO, 3.2 × 2.5 mm, ±25 ppm, 186 fs RMS phase jitter typ.</a:t>
            </a:r>
          </a:p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nF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external AC-coupling capacitors; 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TI LMK1D2102LRGTR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1:2 LVDS clock buffer, 1.8 V, up to 2 GHz, ultra-low additive jitter (&lt;60 fs RMS max), VQFN-16 (3 × 3 mm), for splitting 125 MHz clock to MGTREFCLK and MRCC.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Flash:</a:t>
            </a:r>
          </a:p>
          <a:p>
            <a:r>
              <a:rPr lang="en-US" sz="1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small size 2. 1 SPI is enough 3.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Vivado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recognize 4. Artix-7 supports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2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Workflow: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MCU → JTAG → FPGA → SPI → Flash</a:t>
            </a:r>
          </a:p>
          <a:p>
            <a:r>
              <a:rPr lang="en-US" sz="1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Options:</a:t>
            </a:r>
            <a:r>
              <a:rPr lang="zh-CN" altLang="en-US" sz="1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1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ISSI IS25WP128F-JKLE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128 Mbit Serial NOR Flash, 1.65–1.95 V supply, up to 166MHz 6 × 5 mm, revision control version of IS25WP128-JKLE (used by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SpikeGadget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b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Stock: 45 in JLCPCB, 1111 expected in Mouser on 12/16/2026 (tape-and-reel version 8000+ expected next week)</a:t>
            </a:r>
          </a:p>
          <a:p>
            <a:r>
              <a:rPr lang="en-US" altLang="zh-CN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altLang="zh-CN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translator, NXP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NVT4858HKZ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1.08–1.95 V A-side, 1.65–3.6 V B-side, auto-direction bidirectional level translator, up to 208 MHz, XQFN-16 (2.6 × 1.8 mm), suitable for FPGA 1.5 V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Flash 1.8 V, new version of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SpikeGadget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NVT4857UK</a:t>
            </a:r>
          </a:p>
          <a:p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the NVT4857UK used by </a:t>
            </a:r>
            <a:r>
              <a:rPr lang="en-US" altLang="zh-CN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SpikeGadgets</a:t>
            </a:r>
            <a:r>
              <a:rPr lang="en-US" altLang="zh-CN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NVT4858 is originally designed for SD/SDIO memory interfaces rather than FPGA configuration flash. The voltage and speed requirements match, but boot/configuration behavior should still be validated for our design.</a:t>
            </a:r>
          </a:p>
          <a:p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815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449</Words>
  <Application>Microsoft Macintosh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Lato Bold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Xu, Zitong</dc:creator>
  <cp:lastModifiedBy>Xu, Zitong</cp:lastModifiedBy>
  <cp:revision>1</cp:revision>
  <dcterms:created xsi:type="dcterms:W3CDTF">2026-10-07T00:25:20Z</dcterms:created>
  <dcterms:modified xsi:type="dcterms:W3CDTF">2026-10-07T00:32:41Z</dcterms:modified>
</cp:coreProperties>
</file>